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87" r:id="rId3"/>
    <p:sldId id="288" r:id="rId4"/>
    <p:sldId id="290" r:id="rId5"/>
    <p:sldId id="289" r:id="rId6"/>
    <p:sldId id="291" r:id="rId7"/>
    <p:sldId id="293" r:id="rId8"/>
    <p:sldId id="302" r:id="rId9"/>
    <p:sldId id="309" r:id="rId10"/>
    <p:sldId id="308" r:id="rId11"/>
    <p:sldId id="310" r:id="rId12"/>
    <p:sldId id="311" r:id="rId13"/>
    <p:sldId id="312" r:id="rId14"/>
    <p:sldId id="313" r:id="rId15"/>
    <p:sldId id="304" r:id="rId16"/>
    <p:sldId id="292" r:id="rId17"/>
    <p:sldId id="298" r:id="rId18"/>
    <p:sldId id="303" r:id="rId19"/>
    <p:sldId id="306" r:id="rId20"/>
    <p:sldId id="307" r:id="rId21"/>
    <p:sldId id="315" r:id="rId22"/>
    <p:sldId id="295" r:id="rId23"/>
    <p:sldId id="296" r:id="rId24"/>
    <p:sldId id="297" r:id="rId25"/>
    <p:sldId id="305" r:id="rId26"/>
    <p:sldId id="294" r:id="rId27"/>
    <p:sldId id="299" r:id="rId28"/>
    <p:sldId id="300" r:id="rId29"/>
    <p:sldId id="314" r:id="rId30"/>
    <p:sldId id="316" r:id="rId31"/>
    <p:sldId id="317" r:id="rId32"/>
    <p:sldId id="301" r:id="rId33"/>
    <p:sldId id="258"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1763" autoAdjust="0"/>
  </p:normalViewPr>
  <p:slideViewPr>
    <p:cSldViewPr snapToGrid="0" snapToObjects="1" showGuides="1">
      <p:cViewPr varScale="1">
        <p:scale>
          <a:sx n="196" d="100"/>
          <a:sy n="196" d="100"/>
        </p:scale>
        <p:origin x="780" y="20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F6B2F8-E390-BD4F-9ACD-789C35D23CE3}" type="datetimeFigureOut">
              <a:rPr lang="en-US" smtClean="0"/>
              <a:t>5/15/2025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D0A0C1-BF67-B440-B7AD-B68AAB032928}" type="slidenum">
              <a:rPr lang="en-US" smtClean="0"/>
              <a:t>‹#›</a:t>
            </a:fld>
            <a:endParaRPr lang="en-US"/>
          </a:p>
        </p:txBody>
      </p:sp>
    </p:spTree>
    <p:extLst>
      <p:ext uri="{BB962C8B-B14F-4D97-AF65-F5344CB8AC3E}">
        <p14:creationId xmlns:p14="http://schemas.microsoft.com/office/powerpoint/2010/main" val="522004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F8F81-D7B9-424E-B993-6D09B3871A4E}" type="datetimeFigureOut">
              <a:rPr lang="en-US" smtClean="0"/>
              <a:t>5/15/2025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3067B3-3AE6-DD4A-9E3D-C999AB3971A1}" type="slidenum">
              <a:rPr lang="en-US" smtClean="0"/>
              <a:t>‹#›</a:t>
            </a:fld>
            <a:endParaRPr lang="en-US"/>
          </a:p>
        </p:txBody>
      </p:sp>
    </p:spTree>
    <p:extLst>
      <p:ext uri="{BB962C8B-B14F-4D97-AF65-F5344CB8AC3E}">
        <p14:creationId xmlns:p14="http://schemas.microsoft.com/office/powerpoint/2010/main" val="8695046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a:t>
            </a:fld>
            <a:endParaRPr lang="en-US"/>
          </a:p>
        </p:txBody>
      </p:sp>
    </p:spTree>
    <p:extLst>
      <p:ext uri="{BB962C8B-B14F-4D97-AF65-F5344CB8AC3E}">
        <p14:creationId xmlns:p14="http://schemas.microsoft.com/office/powerpoint/2010/main" val="3917617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3067B3-3AE6-DD4A-9E3D-C999AB3971A1}" type="slidenum">
              <a:rPr lang="en-US" smtClean="0"/>
              <a:t>33</a:t>
            </a:fld>
            <a:endParaRPr lang="en-US"/>
          </a:p>
        </p:txBody>
      </p:sp>
    </p:spTree>
    <p:extLst>
      <p:ext uri="{BB962C8B-B14F-4D97-AF65-F5344CB8AC3E}">
        <p14:creationId xmlns:p14="http://schemas.microsoft.com/office/powerpoint/2010/main" val="639896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1"/>
          <p:cNvSpPr>
            <a:spLocks noGrp="1"/>
          </p:cNvSpPr>
          <p:nvPr>
            <p:ph type="ctrTitle"/>
          </p:nvPr>
        </p:nvSpPr>
        <p:spPr>
          <a:xfrm>
            <a:off x="584200" y="1743789"/>
            <a:ext cx="5334000" cy="678021"/>
          </a:xfrm>
        </p:spPr>
        <p:txBody>
          <a:bodyPr>
            <a:noAutofit/>
          </a:bodyPr>
          <a:lstStyle>
            <a:lvl1pPr algn="ctr">
              <a:defRPr sz="3600">
                <a:solidFill>
                  <a:srgbClr val="FF6600"/>
                </a:solidFill>
              </a:defRPr>
            </a:lvl1pPr>
          </a:lstStyle>
          <a:p>
            <a:r>
              <a:rPr lang="en-US" dirty="0"/>
              <a:t>Click to edit Master title style</a:t>
            </a:r>
          </a:p>
        </p:txBody>
      </p:sp>
      <p:sp>
        <p:nvSpPr>
          <p:cNvPr id="3" name="Subtitle 2"/>
          <p:cNvSpPr>
            <a:spLocks noGrp="1"/>
          </p:cNvSpPr>
          <p:nvPr>
            <p:ph type="subTitle" idx="1"/>
          </p:nvPr>
        </p:nvSpPr>
        <p:spPr>
          <a:xfrm>
            <a:off x="584200" y="2571750"/>
            <a:ext cx="5334000" cy="434975"/>
          </a:xfrm>
        </p:spPr>
        <p:txBody>
          <a:bodyPr>
            <a:normAutofit/>
          </a:bodyPr>
          <a:lstStyle>
            <a:lvl1pPr marL="0" indent="0" algn="ctr">
              <a:buNone/>
              <a:defRPr sz="2000" i="1">
                <a:solidFill>
                  <a:srgbClr val="99CC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3FBE28-58BC-4486-9A8E-6C1F0E326EAB}" type="datetime1">
              <a:rPr lang="en-US" smtClean="0"/>
              <a:t>5/15/2025</a:t>
            </a:fld>
            <a:endParaRPr lang="en-US"/>
          </a:p>
        </p:txBody>
      </p:sp>
      <p:sp>
        <p:nvSpPr>
          <p:cNvPr id="5" name="Footer Placeholder 4"/>
          <p:cNvSpPr>
            <a:spLocks noGrp="1"/>
          </p:cNvSpPr>
          <p:nvPr>
            <p:ph type="ftr" sz="quarter" idx="11"/>
          </p:nvPr>
        </p:nvSpPr>
        <p:spPr>
          <a:xfrm>
            <a:off x="1868557" y="4767263"/>
            <a:ext cx="4489063" cy="273844"/>
          </a:xfrm>
        </p:spPr>
        <p:txBody>
          <a:bodyPr/>
          <a:lstStyle/>
          <a:p>
            <a:r>
              <a:rPr lang="en-US"/>
              <a:t>©FPT SOFTWARE - Corporate Training Center - Internal Use</a:t>
            </a:r>
            <a:endParaRPr lang="en-US" dirty="0"/>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81376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5B28C3-1882-4E84-9C82-23BA74B52008}" type="datetime1">
              <a:rPr lang="en-US" smtClean="0"/>
              <a:t>5/15/2025</a:t>
            </a:fld>
            <a:endParaRPr lang="en-US"/>
          </a:p>
        </p:txBody>
      </p:sp>
      <p:sp>
        <p:nvSpPr>
          <p:cNvPr id="5" name="Footer Placeholder 4"/>
          <p:cNvSpPr>
            <a:spLocks noGrp="1"/>
          </p:cNvSpPr>
          <p:nvPr>
            <p:ph type="ftr" sz="quarter" idx="11"/>
          </p:nvPr>
        </p:nvSpPr>
        <p:spPr/>
        <p:txBody>
          <a:bodyPr/>
          <a:lstStyle/>
          <a:p>
            <a:r>
              <a:rPr lang="en-US"/>
              <a:t>©FPT SOFTWARE - Corporate Training Center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77462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5B1917-4DD8-41D3-93A0-974B9DFBBCBF}" type="datetime1">
              <a:rPr lang="en-US" smtClean="0"/>
              <a:t>5/15/2025</a:t>
            </a:fld>
            <a:endParaRPr lang="en-US"/>
          </a:p>
        </p:txBody>
      </p:sp>
      <p:sp>
        <p:nvSpPr>
          <p:cNvPr id="5" name="Footer Placeholder 4"/>
          <p:cNvSpPr>
            <a:spLocks noGrp="1"/>
          </p:cNvSpPr>
          <p:nvPr>
            <p:ph type="ftr" sz="quarter" idx="11"/>
          </p:nvPr>
        </p:nvSpPr>
        <p:spPr/>
        <p:txBody>
          <a:bodyPr/>
          <a:lstStyle/>
          <a:p>
            <a:r>
              <a:rPr lang="en-US"/>
              <a:t>©FPT SOFTWARE - Corporate Training Center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421728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706925" cy="644057"/>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457200" y="870857"/>
            <a:ext cx="8229600" cy="3723766"/>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03BB6E5-7AA4-4C0D-BF97-BDC69083DBC9}" type="datetime1">
              <a:rPr lang="en-US" smtClean="0"/>
              <a:t>5/15/2025</a:t>
            </a:fld>
            <a:endParaRPr lang="en-US"/>
          </a:p>
        </p:txBody>
      </p:sp>
      <p:sp>
        <p:nvSpPr>
          <p:cNvPr id="5" name="Footer Placeholder 4"/>
          <p:cNvSpPr>
            <a:spLocks noGrp="1"/>
          </p:cNvSpPr>
          <p:nvPr>
            <p:ph type="ftr" sz="quarter" idx="11"/>
          </p:nvPr>
        </p:nvSpPr>
        <p:spPr/>
        <p:txBody>
          <a:bodyPr/>
          <a:lstStyle/>
          <a:p>
            <a:r>
              <a:rPr lang="en-US"/>
              <a:t>©FPT SOFTWARE - Corporate Training Center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22626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5BBB4B-2F94-4F11-9AD4-28D0EBD25231}" type="datetime1">
              <a:rPr lang="en-US" smtClean="0"/>
              <a:t>5/15/2025</a:t>
            </a:fld>
            <a:endParaRPr lang="en-US"/>
          </a:p>
        </p:txBody>
      </p:sp>
      <p:sp>
        <p:nvSpPr>
          <p:cNvPr id="5" name="Footer Placeholder 4"/>
          <p:cNvSpPr>
            <a:spLocks noGrp="1"/>
          </p:cNvSpPr>
          <p:nvPr>
            <p:ph type="ftr" sz="quarter" idx="11"/>
          </p:nvPr>
        </p:nvSpPr>
        <p:spPr/>
        <p:txBody>
          <a:bodyPr/>
          <a:lstStyle/>
          <a:p>
            <a:r>
              <a:rPr lang="en-US"/>
              <a:t>©FPT SOFTWARE - Corporate Training Center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1932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9A5478-161F-4B28-93E5-DE9BF6B2D5E2}" type="datetime1">
              <a:rPr lang="en-US" smtClean="0"/>
              <a:t>5/15/2025</a:t>
            </a:fld>
            <a:endParaRPr lang="en-US"/>
          </a:p>
        </p:txBody>
      </p:sp>
      <p:sp>
        <p:nvSpPr>
          <p:cNvPr id="6" name="Footer Placeholder 5"/>
          <p:cNvSpPr>
            <a:spLocks noGrp="1"/>
          </p:cNvSpPr>
          <p:nvPr>
            <p:ph type="ftr" sz="quarter" idx="11"/>
          </p:nvPr>
        </p:nvSpPr>
        <p:spPr/>
        <p:txBody>
          <a:bodyPr/>
          <a:lstStyle/>
          <a:p>
            <a:r>
              <a:rPr lang="en-US"/>
              <a:t>©FPT SOFTWARE - Corporate Training Center - Internal Use</a:t>
            </a:r>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018449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7222"/>
            <a:ext cx="6611510" cy="54068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E38055-F1C9-4AC4-B9E3-476EF82AD4CC}" type="datetime1">
              <a:rPr lang="en-US" smtClean="0"/>
              <a:t>5/15/2025</a:t>
            </a:fld>
            <a:endParaRPr lang="en-US"/>
          </a:p>
        </p:txBody>
      </p:sp>
      <p:sp>
        <p:nvSpPr>
          <p:cNvPr id="8" name="Footer Placeholder 7"/>
          <p:cNvSpPr>
            <a:spLocks noGrp="1"/>
          </p:cNvSpPr>
          <p:nvPr>
            <p:ph type="ftr" sz="quarter" idx="11"/>
          </p:nvPr>
        </p:nvSpPr>
        <p:spPr/>
        <p:txBody>
          <a:bodyPr/>
          <a:lstStyle/>
          <a:p>
            <a:r>
              <a:rPr lang="en-US"/>
              <a:t>©FPT SOFTWARE - Corporate Training Center - Internal Use</a:t>
            </a:r>
          </a:p>
        </p:txBody>
      </p:sp>
      <p:sp>
        <p:nvSpPr>
          <p:cNvPr id="9" name="Slide Number Placeholder 8"/>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371065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9D9E8B6-A1D4-4191-8D54-A8260B6A1972}" type="datetime1">
              <a:rPr lang="en-US" smtClean="0"/>
              <a:t>5/15/2025</a:t>
            </a:fld>
            <a:endParaRPr lang="en-US"/>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5606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C1980-AF69-46D2-A9FE-14E6E6C939BE}" type="datetime1">
              <a:rPr lang="en-US" smtClean="0"/>
              <a:t>5/15/2025</a:t>
            </a:fld>
            <a:endParaRPr lang="en-US"/>
          </a:p>
        </p:txBody>
      </p:sp>
      <p:sp>
        <p:nvSpPr>
          <p:cNvPr id="3" name="Footer Placeholder 2"/>
          <p:cNvSpPr>
            <a:spLocks noGrp="1"/>
          </p:cNvSpPr>
          <p:nvPr>
            <p:ph type="ftr" sz="quarter" idx="11"/>
          </p:nvPr>
        </p:nvSpPr>
        <p:spPr/>
        <p:txBody>
          <a:bodyPr/>
          <a:lstStyle/>
          <a:p>
            <a:r>
              <a:rPr lang="en-US"/>
              <a:t>©FPT SOFTWARE - Corporate Training Center - Internal Use</a:t>
            </a:r>
          </a:p>
        </p:txBody>
      </p:sp>
      <p:sp>
        <p:nvSpPr>
          <p:cNvPr id="4" name="Slide Number Placeholder 3"/>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784075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076325"/>
            <a:ext cx="5111750" cy="3518298"/>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AAA33C03-0194-466F-B287-AA772F5566B9}" type="datetime1">
              <a:rPr lang="en-US" smtClean="0"/>
              <a:t>5/15/2025</a:t>
            </a:fld>
            <a:endParaRPr lang="en-US"/>
          </a:p>
        </p:txBody>
      </p:sp>
      <p:sp>
        <p:nvSpPr>
          <p:cNvPr id="6" name="Footer Placeholder 5"/>
          <p:cNvSpPr>
            <a:spLocks noGrp="1"/>
          </p:cNvSpPr>
          <p:nvPr>
            <p:ph type="ftr" sz="quarter" idx="11"/>
          </p:nvPr>
        </p:nvSpPr>
        <p:spPr/>
        <p:txBody>
          <a:bodyPr/>
          <a:lstStyle/>
          <a:p>
            <a:r>
              <a:rPr lang="en-US"/>
              <a:t>©FPT SOFTWARE - Corporate Training Center - Internal Use</a:t>
            </a:r>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
        <p:nvSpPr>
          <p:cNvPr id="8" name="Title 1"/>
          <p:cNvSpPr>
            <a:spLocks noGrp="1"/>
          </p:cNvSpPr>
          <p:nvPr>
            <p:ph type="title"/>
          </p:nvPr>
        </p:nvSpPr>
        <p:spPr>
          <a:xfrm>
            <a:off x="457200" y="0"/>
            <a:ext cx="6706925" cy="644057"/>
          </a:xfrm>
        </p:spPr>
        <p:txBody>
          <a:bodyPr/>
          <a:lstStyle/>
          <a:p>
            <a:r>
              <a:rPr lang="en-US" dirty="0"/>
              <a:t>Click to edit Master title style</a:t>
            </a:r>
          </a:p>
        </p:txBody>
      </p:sp>
    </p:spTree>
    <p:extLst>
      <p:ext uri="{BB962C8B-B14F-4D97-AF65-F5344CB8AC3E}">
        <p14:creationId xmlns:p14="http://schemas.microsoft.com/office/powerpoint/2010/main" val="375938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930959"/>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90090"/>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fld id="{D31FF56F-D32E-44F3-A5D6-9F4533FAF9BD}" type="datetime1">
              <a:rPr lang="en-US" smtClean="0"/>
              <a:t>5/15/2025</a:t>
            </a:fld>
            <a:endParaRPr lang="en-US"/>
          </a:p>
        </p:txBody>
      </p:sp>
      <p:sp>
        <p:nvSpPr>
          <p:cNvPr id="6" name="Footer Placeholder 5"/>
          <p:cNvSpPr>
            <a:spLocks noGrp="1"/>
          </p:cNvSpPr>
          <p:nvPr>
            <p:ph type="ftr" sz="quarter" idx="11"/>
          </p:nvPr>
        </p:nvSpPr>
        <p:spPr/>
        <p:txBody>
          <a:bodyPr/>
          <a:lstStyle/>
          <a:p>
            <a:r>
              <a:rPr lang="en-US"/>
              <a:t>©FPT SOFTWARE - Corporate Training Center - Internal Use</a:t>
            </a:r>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367173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Placeholder 1"/>
          <p:cNvSpPr>
            <a:spLocks noGrp="1"/>
          </p:cNvSpPr>
          <p:nvPr>
            <p:ph type="title"/>
          </p:nvPr>
        </p:nvSpPr>
        <p:spPr>
          <a:xfrm>
            <a:off x="457200" y="0"/>
            <a:ext cx="6706925" cy="64405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118872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289C729-EC9D-4075-8A00-DCB3B3221814}" type="datetime1">
              <a:rPr lang="en-US" smtClean="0"/>
              <a:t>5/15/2025</a:t>
            </a:fld>
            <a:endParaRPr lang="en-US"/>
          </a:p>
        </p:txBody>
      </p:sp>
      <p:sp>
        <p:nvSpPr>
          <p:cNvPr id="5" name="Footer Placeholder 4"/>
          <p:cNvSpPr>
            <a:spLocks noGrp="1"/>
          </p:cNvSpPr>
          <p:nvPr>
            <p:ph type="ftr" sz="quarter" idx="3"/>
          </p:nvPr>
        </p:nvSpPr>
        <p:spPr>
          <a:xfrm>
            <a:off x="2409245" y="4767263"/>
            <a:ext cx="3948375" cy="273844"/>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a:t>©FPT SOFTWARE - Corporate Training Center - Internal Use</a:t>
            </a:r>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3B08AF7-4237-6949-8335-F63F47C2C8CC}" type="slidenum">
              <a:rPr lang="en-US" smtClean="0"/>
              <a:t>‹#›</a:t>
            </a:fld>
            <a:endParaRPr lang="en-US"/>
          </a:p>
        </p:txBody>
      </p:sp>
    </p:spTree>
    <p:extLst>
      <p:ext uri="{BB962C8B-B14F-4D97-AF65-F5344CB8AC3E}">
        <p14:creationId xmlns:p14="http://schemas.microsoft.com/office/powerpoint/2010/main" val="298671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457200" rtl="0" eaLnBrk="1" latinLnBrk="0" hangingPunct="1">
        <a:spcBef>
          <a:spcPct val="0"/>
        </a:spcBef>
        <a:buNone/>
        <a:defRPr sz="36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nvidia.com/jetson/archives/r35.4.1/DeveloperGuide/text/SD/Security/SecureBoot.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t>Uboot</a:t>
            </a:r>
            <a:r>
              <a:rPr lang="en-US"/>
              <a:t> source code</a:t>
            </a:r>
            <a:endParaRPr lang="en-US" dirty="0"/>
          </a:p>
        </p:txBody>
      </p:sp>
      <p:sp>
        <p:nvSpPr>
          <p:cNvPr id="3" name="Subtitle 2"/>
          <p:cNvSpPr>
            <a:spLocks noGrp="1"/>
          </p:cNvSpPr>
          <p:nvPr>
            <p:ph type="subTitle" idx="1"/>
          </p:nvPr>
        </p:nvSpPr>
        <p:spPr/>
        <p:txBody>
          <a:bodyPr/>
          <a:lstStyle/>
          <a:p>
            <a:r>
              <a:rPr lang="en-US" dirty="0" err="1"/>
              <a:t>Giảng</a:t>
            </a:r>
            <a:r>
              <a:rPr lang="en-US" dirty="0"/>
              <a:t> </a:t>
            </a:r>
            <a:r>
              <a:rPr lang="en-US" dirty="0" err="1"/>
              <a:t>Viên</a:t>
            </a:r>
            <a:r>
              <a:rPr lang="en-US" dirty="0"/>
              <a:t>: </a:t>
            </a:r>
            <a:r>
              <a:rPr lang="en-US" dirty="0" err="1"/>
              <a:t>Lưu</a:t>
            </a:r>
            <a:r>
              <a:rPr lang="en-US" dirty="0"/>
              <a:t> An </a:t>
            </a:r>
            <a:r>
              <a:rPr lang="en-US" dirty="0" err="1"/>
              <a:t>Phú</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a:t>
            </a:fld>
            <a:endParaRPr lang="en-US" dirty="0"/>
          </a:p>
        </p:txBody>
      </p:sp>
      <p:sp>
        <p:nvSpPr>
          <p:cNvPr id="6" name="Footer Placeholder 5"/>
          <p:cNvSpPr>
            <a:spLocks noGrp="1"/>
          </p:cNvSpPr>
          <p:nvPr>
            <p:ph type="ftr" sz="quarter" idx="11"/>
          </p:nvPr>
        </p:nvSpPr>
        <p:spPr/>
        <p:txBody>
          <a:bodyPr/>
          <a:lstStyle/>
          <a:p>
            <a:r>
              <a:rPr lang="en-US"/>
              <a:t>©FPT SOFTWARE - Corporate Training Center - Internal Use</a:t>
            </a:r>
            <a:endParaRPr lang="en-US" dirty="0"/>
          </a:p>
        </p:txBody>
      </p:sp>
    </p:spTree>
    <p:extLst>
      <p:ext uri="{BB962C8B-B14F-4D97-AF65-F5344CB8AC3E}">
        <p14:creationId xmlns:p14="http://schemas.microsoft.com/office/powerpoint/2010/main" val="3426219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3AD11-484E-36EF-EFAF-341E3804F4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C62ED-69E5-F9A4-F96A-99190DD07CA3}"/>
              </a:ext>
            </a:extLst>
          </p:cNvPr>
          <p:cNvSpPr>
            <a:spLocks noGrp="1"/>
          </p:cNvSpPr>
          <p:nvPr>
            <p:ph type="title"/>
          </p:nvPr>
        </p:nvSpPr>
        <p:spPr/>
        <p:txBody>
          <a:bodyPr/>
          <a:lstStyle/>
          <a:p>
            <a:r>
              <a:rPr lang="en-US" i="1"/>
              <a:t>Secure boot</a:t>
            </a:r>
            <a:endParaRPr lang="en-US" dirty="0"/>
          </a:p>
        </p:txBody>
      </p:sp>
      <p:sp>
        <p:nvSpPr>
          <p:cNvPr id="3" name="Content Placeholder 2">
            <a:extLst>
              <a:ext uri="{FF2B5EF4-FFF2-40B4-BE49-F238E27FC236}">
                <a16:creationId xmlns:a16="http://schemas.microsoft.com/office/drawing/2014/main" id="{E1BA2DB2-21E6-BE54-86B1-5BC68C18F8B8}"/>
              </a:ext>
            </a:extLst>
          </p:cNvPr>
          <p:cNvSpPr>
            <a:spLocks noGrp="1"/>
          </p:cNvSpPr>
          <p:nvPr>
            <p:ph idx="1"/>
          </p:nvPr>
        </p:nvSpPr>
        <p:spPr/>
        <p:txBody>
          <a:bodyPr>
            <a:normAutofit fontScale="85000" lnSpcReduction="20000"/>
          </a:bodyPr>
          <a:lstStyle/>
          <a:p>
            <a:r>
              <a:rPr lang="en-US" dirty="0" err="1"/>
              <a:t>Chương</a:t>
            </a:r>
            <a:r>
              <a:rPr lang="en-US" dirty="0"/>
              <a:t> </a:t>
            </a:r>
            <a:r>
              <a:rPr lang="en-US" dirty="0" err="1"/>
              <a:t>trình</a:t>
            </a:r>
            <a:r>
              <a:rPr lang="en-US" dirty="0"/>
              <a:t> boot rom </a:t>
            </a:r>
            <a:r>
              <a:rPr lang="en-US" dirty="0" err="1"/>
              <a:t>của</a:t>
            </a:r>
            <a:r>
              <a:rPr lang="en-US" dirty="0"/>
              <a:t> chip AM33xx </a:t>
            </a:r>
            <a:r>
              <a:rPr lang="en-US" dirty="0" err="1"/>
              <a:t>có</a:t>
            </a:r>
            <a:r>
              <a:rPr lang="en-US" dirty="0"/>
              <a:t> </a:t>
            </a:r>
            <a:r>
              <a:rPr lang="en-US" dirty="0" err="1"/>
              <a:t>hỗ</a:t>
            </a:r>
            <a:r>
              <a:rPr lang="en-US" dirty="0"/>
              <a:t> </a:t>
            </a:r>
            <a:r>
              <a:rPr lang="en-US" dirty="0" err="1"/>
              <a:t>trợ</a:t>
            </a:r>
            <a:r>
              <a:rPr lang="en-US" dirty="0"/>
              <a:t> </a:t>
            </a:r>
            <a:r>
              <a:rPr lang="en-US" dirty="0" err="1"/>
              <a:t>tính</a:t>
            </a:r>
            <a:r>
              <a:rPr lang="en-US" dirty="0"/>
              <a:t> </a:t>
            </a:r>
            <a:r>
              <a:rPr lang="en-US" dirty="0" err="1"/>
              <a:t>năng</a:t>
            </a:r>
            <a:r>
              <a:rPr lang="en-US" dirty="0"/>
              <a:t> secure boot </a:t>
            </a:r>
            <a:r>
              <a:rPr lang="en-US" dirty="0" err="1"/>
              <a:t>bằng</a:t>
            </a:r>
            <a:r>
              <a:rPr lang="en-US" dirty="0"/>
              <a:t> hardware.</a:t>
            </a:r>
          </a:p>
          <a:p>
            <a:pPr lvl="1"/>
            <a:r>
              <a:rPr lang="en-US" dirty="0"/>
              <a:t>ROM code </a:t>
            </a:r>
            <a:r>
              <a:rPr lang="en-US" dirty="0" err="1"/>
              <a:t>lưu</a:t>
            </a:r>
            <a:r>
              <a:rPr lang="en-US" dirty="0"/>
              <a:t> public key </a:t>
            </a:r>
            <a:r>
              <a:rPr lang="en-US" dirty="0" err="1"/>
              <a:t>và</a:t>
            </a:r>
            <a:r>
              <a:rPr lang="en-US" dirty="0"/>
              <a:t> private key.</a:t>
            </a:r>
          </a:p>
          <a:p>
            <a:pPr lvl="1"/>
            <a:r>
              <a:rPr lang="en-US" dirty="0"/>
              <a:t>Image </a:t>
            </a:r>
            <a:r>
              <a:rPr lang="en-US" dirty="0" err="1"/>
              <a:t>lưu</a:t>
            </a:r>
            <a:r>
              <a:rPr lang="en-US" dirty="0"/>
              <a:t> </a:t>
            </a:r>
            <a:r>
              <a:rPr lang="en-US" dirty="0" err="1"/>
              <a:t>trên</a:t>
            </a:r>
            <a:r>
              <a:rPr lang="en-US" dirty="0"/>
              <a:t> </a:t>
            </a:r>
            <a:r>
              <a:rPr lang="en-US" dirty="0" err="1"/>
              <a:t>thiết</a:t>
            </a:r>
            <a:r>
              <a:rPr lang="en-US" dirty="0"/>
              <a:t> </a:t>
            </a:r>
            <a:r>
              <a:rPr lang="en-US" dirty="0" err="1"/>
              <a:t>bị</a:t>
            </a:r>
            <a:r>
              <a:rPr lang="en-US" dirty="0"/>
              <a:t> </a:t>
            </a:r>
            <a:r>
              <a:rPr lang="en-US" dirty="0" err="1"/>
              <a:t>nhớ</a:t>
            </a:r>
            <a:r>
              <a:rPr lang="en-US" dirty="0"/>
              <a:t> </a:t>
            </a:r>
            <a:r>
              <a:rPr lang="en-US" dirty="0" err="1"/>
              <a:t>phải</a:t>
            </a:r>
            <a:r>
              <a:rPr lang="en-US" dirty="0"/>
              <a:t> </a:t>
            </a:r>
            <a:r>
              <a:rPr lang="en-US" dirty="0" err="1"/>
              <a:t>được</a:t>
            </a:r>
            <a:r>
              <a:rPr lang="en-US" dirty="0"/>
              <a:t> </a:t>
            </a:r>
            <a:r>
              <a:rPr lang="en-US" dirty="0" err="1"/>
              <a:t>mã</a:t>
            </a:r>
            <a:r>
              <a:rPr lang="en-US" dirty="0"/>
              <a:t> </a:t>
            </a:r>
            <a:r>
              <a:rPr lang="en-US" dirty="0" err="1"/>
              <a:t>hoá</a:t>
            </a:r>
            <a:r>
              <a:rPr lang="en-US" dirty="0"/>
              <a:t> </a:t>
            </a:r>
            <a:r>
              <a:rPr lang="en-US" dirty="0" err="1"/>
              <a:t>bằng</a:t>
            </a:r>
            <a:r>
              <a:rPr lang="en-US" dirty="0"/>
              <a:t> public key.</a:t>
            </a:r>
          </a:p>
          <a:p>
            <a:pPr lvl="1"/>
            <a:r>
              <a:rPr lang="en-US" dirty="0"/>
              <a:t>Sau </a:t>
            </a:r>
            <a:r>
              <a:rPr lang="en-US" dirty="0" err="1"/>
              <a:t>khi</a:t>
            </a:r>
            <a:r>
              <a:rPr lang="en-US" dirty="0"/>
              <a:t> load image </a:t>
            </a:r>
            <a:r>
              <a:rPr lang="en-US" dirty="0" err="1"/>
              <a:t>và</a:t>
            </a:r>
            <a:r>
              <a:rPr lang="en-US" dirty="0"/>
              <a:t> </a:t>
            </a:r>
            <a:r>
              <a:rPr lang="en-US" dirty="0" err="1"/>
              <a:t>giải</a:t>
            </a:r>
            <a:r>
              <a:rPr lang="en-US" dirty="0"/>
              <a:t> </a:t>
            </a:r>
            <a:r>
              <a:rPr lang="en-US" dirty="0" err="1"/>
              <a:t>mã</a:t>
            </a:r>
            <a:r>
              <a:rPr lang="en-US" dirty="0"/>
              <a:t> </a:t>
            </a:r>
            <a:r>
              <a:rPr lang="en-US" dirty="0" err="1"/>
              <a:t>trên</a:t>
            </a:r>
            <a:r>
              <a:rPr lang="en-US" dirty="0"/>
              <a:t> ram, </a:t>
            </a:r>
            <a:r>
              <a:rPr lang="en-US" dirty="0" err="1"/>
              <a:t>chương</a:t>
            </a:r>
            <a:r>
              <a:rPr lang="en-US" dirty="0"/>
              <a:t> </a:t>
            </a:r>
            <a:r>
              <a:rPr lang="en-US" dirty="0" err="1"/>
              <a:t>trình</a:t>
            </a:r>
            <a:r>
              <a:rPr lang="en-US" dirty="0"/>
              <a:t> ROM </a:t>
            </a:r>
            <a:r>
              <a:rPr lang="en-US" dirty="0" err="1"/>
              <a:t>sẽ</a:t>
            </a:r>
            <a:r>
              <a:rPr lang="en-US" dirty="0"/>
              <a:t> check </a:t>
            </a:r>
            <a:r>
              <a:rPr lang="en-US" dirty="0" err="1"/>
              <a:t>tính</a:t>
            </a:r>
            <a:r>
              <a:rPr lang="en-US" dirty="0"/>
              <a:t> </a:t>
            </a:r>
            <a:r>
              <a:rPr lang="en-US" dirty="0" err="1"/>
              <a:t>hợp</a:t>
            </a:r>
            <a:r>
              <a:rPr lang="en-US" dirty="0"/>
              <a:t> </a:t>
            </a:r>
            <a:r>
              <a:rPr lang="en-US" dirty="0" err="1"/>
              <a:t>lệ</a:t>
            </a:r>
            <a:r>
              <a:rPr lang="en-US" dirty="0"/>
              <a:t> </a:t>
            </a:r>
            <a:r>
              <a:rPr lang="en-US" dirty="0" err="1"/>
              <a:t>của</a:t>
            </a:r>
            <a:r>
              <a:rPr lang="en-US" dirty="0"/>
              <a:t> image.</a:t>
            </a:r>
          </a:p>
          <a:p>
            <a:r>
              <a:rPr lang="en-US" dirty="0"/>
              <a:t>Tuy </a:t>
            </a:r>
            <a:r>
              <a:rPr lang="en-US" dirty="0" err="1"/>
              <a:t>nhiên</a:t>
            </a:r>
            <a:r>
              <a:rPr lang="en-US" dirty="0"/>
              <a:t> TI </a:t>
            </a:r>
            <a:r>
              <a:rPr lang="en-US" dirty="0" err="1"/>
              <a:t>yêu</a:t>
            </a:r>
            <a:r>
              <a:rPr lang="en-US" dirty="0"/>
              <a:t> </a:t>
            </a:r>
            <a:r>
              <a:rPr lang="en-US" dirty="0" err="1"/>
              <a:t>cầu</a:t>
            </a:r>
            <a:r>
              <a:rPr lang="en-US" dirty="0"/>
              <a:t> </a:t>
            </a:r>
            <a:r>
              <a:rPr lang="en-US" dirty="0" err="1"/>
              <a:t>phải</a:t>
            </a:r>
            <a:r>
              <a:rPr lang="en-US" dirty="0"/>
              <a:t> </a:t>
            </a:r>
            <a:r>
              <a:rPr lang="en-US" dirty="0" err="1"/>
              <a:t>ký</a:t>
            </a:r>
            <a:r>
              <a:rPr lang="en-US" dirty="0"/>
              <a:t> NDA </a:t>
            </a:r>
            <a:r>
              <a:rPr lang="en-US" dirty="0" err="1"/>
              <a:t>thì</a:t>
            </a:r>
            <a:r>
              <a:rPr lang="en-US" dirty="0"/>
              <a:t> </a:t>
            </a:r>
            <a:r>
              <a:rPr lang="en-US" dirty="0" err="1"/>
              <a:t>mới</a:t>
            </a:r>
            <a:r>
              <a:rPr lang="en-US" dirty="0"/>
              <a:t> </a:t>
            </a:r>
            <a:r>
              <a:rPr lang="en-US" dirty="0" err="1"/>
              <a:t>cung</a:t>
            </a:r>
            <a:r>
              <a:rPr lang="en-US" dirty="0"/>
              <a:t> </a:t>
            </a:r>
            <a:r>
              <a:rPr lang="en-US" dirty="0" err="1"/>
              <a:t>cấp</a:t>
            </a:r>
            <a:r>
              <a:rPr lang="en-US" dirty="0"/>
              <a:t> </a:t>
            </a:r>
            <a:r>
              <a:rPr lang="en-US" dirty="0" err="1"/>
              <a:t>tài</a:t>
            </a:r>
            <a:r>
              <a:rPr lang="en-US" dirty="0"/>
              <a:t> </a:t>
            </a:r>
            <a:r>
              <a:rPr lang="en-US" dirty="0" err="1"/>
              <a:t>liệu</a:t>
            </a:r>
            <a:r>
              <a:rPr lang="en-US" dirty="0"/>
              <a:t> </a:t>
            </a:r>
            <a:r>
              <a:rPr lang="en-US" dirty="0" err="1"/>
              <a:t>và</a:t>
            </a:r>
            <a:r>
              <a:rPr lang="en-US" dirty="0"/>
              <a:t> tool </a:t>
            </a:r>
            <a:r>
              <a:rPr lang="en-US" dirty="0" err="1"/>
              <a:t>cho</a:t>
            </a:r>
            <a:r>
              <a:rPr lang="en-US" dirty="0"/>
              <a:t> secure boot. </a:t>
            </a:r>
            <a:r>
              <a:rPr lang="en-US" dirty="0" err="1"/>
              <a:t>Chúng</a:t>
            </a:r>
            <a:r>
              <a:rPr lang="en-US" dirty="0"/>
              <a:t> ta </a:t>
            </a:r>
            <a:r>
              <a:rPr lang="en-US" dirty="0" err="1"/>
              <a:t>có</a:t>
            </a:r>
            <a:r>
              <a:rPr lang="en-US" dirty="0"/>
              <a:t> </a:t>
            </a:r>
            <a:r>
              <a:rPr lang="en-US" dirty="0" err="1"/>
              <a:t>thể</a:t>
            </a:r>
            <a:r>
              <a:rPr lang="en-US" dirty="0"/>
              <a:t> </a:t>
            </a:r>
            <a:r>
              <a:rPr lang="en-US" dirty="0" err="1"/>
              <a:t>tham</a:t>
            </a:r>
            <a:r>
              <a:rPr lang="en-US" dirty="0"/>
              <a:t> </a:t>
            </a:r>
            <a:r>
              <a:rPr lang="en-US" dirty="0" err="1"/>
              <a:t>khảo</a:t>
            </a:r>
            <a:r>
              <a:rPr lang="en-US" dirty="0"/>
              <a:t> </a:t>
            </a:r>
            <a:r>
              <a:rPr lang="en-US" dirty="0" err="1"/>
              <a:t>trên</a:t>
            </a:r>
            <a:r>
              <a:rPr lang="en-US" dirty="0"/>
              <a:t> 1 SoC </a:t>
            </a:r>
            <a:r>
              <a:rPr lang="en-US" dirty="0" err="1"/>
              <a:t>khác</a:t>
            </a:r>
            <a:r>
              <a:rPr lang="en-US" dirty="0"/>
              <a:t> </a:t>
            </a:r>
            <a:r>
              <a:rPr lang="en-US" dirty="0" err="1"/>
              <a:t>là</a:t>
            </a:r>
            <a:r>
              <a:rPr lang="en-US" dirty="0"/>
              <a:t> Jetson: </a:t>
            </a:r>
            <a:r>
              <a:rPr lang="en-US" dirty="0">
                <a:hlinkClick r:id="rId2"/>
              </a:rPr>
              <a:t>Link</a:t>
            </a:r>
            <a:endParaRPr lang="en-US" dirty="0"/>
          </a:p>
        </p:txBody>
      </p:sp>
      <p:sp>
        <p:nvSpPr>
          <p:cNvPr id="4" name="Footer Placeholder 3">
            <a:extLst>
              <a:ext uri="{FF2B5EF4-FFF2-40B4-BE49-F238E27FC236}">
                <a16:creationId xmlns:a16="http://schemas.microsoft.com/office/drawing/2014/main" id="{AF819F3F-4FED-7662-A70A-B3B61EE0019B}"/>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6E919295-967C-F5D4-9684-3D420153C8EB}"/>
              </a:ext>
            </a:extLst>
          </p:cNvPr>
          <p:cNvSpPr>
            <a:spLocks noGrp="1"/>
          </p:cNvSpPr>
          <p:nvPr>
            <p:ph type="sldNum" sz="quarter" idx="12"/>
          </p:nvPr>
        </p:nvSpPr>
        <p:spPr/>
        <p:txBody>
          <a:bodyPr/>
          <a:lstStyle/>
          <a:p>
            <a:fld id="{E3B08AF7-4237-6949-8335-F63F47C2C8CC}" type="slidenum">
              <a:rPr lang="en-US" smtClean="0"/>
              <a:t>10</a:t>
            </a:fld>
            <a:endParaRPr lang="en-US"/>
          </a:p>
        </p:txBody>
      </p:sp>
    </p:spTree>
    <p:extLst>
      <p:ext uri="{BB962C8B-B14F-4D97-AF65-F5344CB8AC3E}">
        <p14:creationId xmlns:p14="http://schemas.microsoft.com/office/powerpoint/2010/main" val="3495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E284-8217-FFFA-9E28-E56EAFEF4230}"/>
              </a:ext>
            </a:extLst>
          </p:cNvPr>
          <p:cNvSpPr>
            <a:spLocks noGrp="1"/>
          </p:cNvSpPr>
          <p:nvPr>
            <p:ph type="title"/>
          </p:nvPr>
        </p:nvSpPr>
        <p:spPr/>
        <p:txBody>
          <a:bodyPr/>
          <a:lstStyle/>
          <a:p>
            <a:r>
              <a:rPr lang="en-US" dirty="0"/>
              <a:t>Arm trusted firmware</a:t>
            </a:r>
          </a:p>
        </p:txBody>
      </p:sp>
      <p:sp>
        <p:nvSpPr>
          <p:cNvPr id="3" name="Content Placeholder 2">
            <a:extLst>
              <a:ext uri="{FF2B5EF4-FFF2-40B4-BE49-F238E27FC236}">
                <a16:creationId xmlns:a16="http://schemas.microsoft.com/office/drawing/2014/main" id="{71DF4B87-2935-2200-4A51-AB7B3CFF66C5}"/>
              </a:ext>
            </a:extLst>
          </p:cNvPr>
          <p:cNvSpPr>
            <a:spLocks noGrp="1"/>
          </p:cNvSpPr>
          <p:nvPr>
            <p:ph idx="1"/>
          </p:nvPr>
        </p:nvSpPr>
        <p:spPr/>
        <p:txBody>
          <a:bodyPr>
            <a:normAutofit fontScale="85000" lnSpcReduction="10000"/>
          </a:bodyPr>
          <a:lstStyle/>
          <a:p>
            <a:r>
              <a:rPr lang="en-US" dirty="0"/>
              <a:t>Secure boot </a:t>
            </a:r>
            <a:r>
              <a:rPr lang="en-US" dirty="0" err="1"/>
              <a:t>chỉ</a:t>
            </a:r>
            <a:r>
              <a:rPr lang="en-US" dirty="0"/>
              <a:t> </a:t>
            </a:r>
            <a:r>
              <a:rPr lang="en-US" dirty="0" err="1"/>
              <a:t>đảm</a:t>
            </a:r>
            <a:r>
              <a:rPr lang="en-US" dirty="0"/>
              <a:t> </a:t>
            </a:r>
            <a:r>
              <a:rPr lang="en-US" dirty="0" err="1"/>
              <a:t>bảo</a:t>
            </a:r>
            <a:r>
              <a:rPr lang="en-US" dirty="0"/>
              <a:t> </a:t>
            </a:r>
            <a:r>
              <a:rPr lang="en-US" dirty="0" err="1"/>
              <a:t>phần</a:t>
            </a:r>
            <a:r>
              <a:rPr lang="en-US" dirty="0"/>
              <a:t> </a:t>
            </a:r>
            <a:r>
              <a:rPr lang="en-US" dirty="0" err="1"/>
              <a:t>cứng</a:t>
            </a:r>
            <a:r>
              <a:rPr lang="en-US" dirty="0"/>
              <a:t> </a:t>
            </a:r>
            <a:r>
              <a:rPr lang="en-US" dirty="0" err="1"/>
              <a:t>sẽ</a:t>
            </a:r>
            <a:r>
              <a:rPr lang="en-US" dirty="0"/>
              <a:t> </a:t>
            </a:r>
            <a:r>
              <a:rPr lang="en-US" dirty="0" err="1"/>
              <a:t>chạy</a:t>
            </a:r>
            <a:r>
              <a:rPr lang="en-US" dirty="0"/>
              <a:t> </a:t>
            </a:r>
            <a:r>
              <a:rPr lang="en-US" dirty="0" err="1"/>
              <a:t>đúng</a:t>
            </a:r>
            <a:r>
              <a:rPr lang="en-US" dirty="0"/>
              <a:t> </a:t>
            </a:r>
            <a:r>
              <a:rPr lang="en-US" dirty="0" err="1"/>
              <a:t>các</a:t>
            </a:r>
            <a:r>
              <a:rPr lang="en-US" dirty="0"/>
              <a:t> </a:t>
            </a:r>
            <a:r>
              <a:rPr lang="en-US" dirty="0" err="1"/>
              <a:t>phần</a:t>
            </a:r>
            <a:r>
              <a:rPr lang="en-US" dirty="0"/>
              <a:t> </a:t>
            </a:r>
            <a:r>
              <a:rPr lang="en-US" dirty="0" err="1"/>
              <a:t>mềm</a:t>
            </a:r>
            <a:r>
              <a:rPr lang="en-US" dirty="0"/>
              <a:t> </a:t>
            </a:r>
            <a:r>
              <a:rPr lang="en-US" dirty="0" err="1"/>
              <a:t>được</a:t>
            </a:r>
            <a:r>
              <a:rPr lang="en-US" dirty="0"/>
              <a:t> </a:t>
            </a:r>
            <a:r>
              <a:rPr lang="en-US" dirty="0" err="1"/>
              <a:t>cung</a:t>
            </a:r>
            <a:r>
              <a:rPr lang="en-US" dirty="0"/>
              <a:t> </a:t>
            </a:r>
            <a:r>
              <a:rPr lang="en-US" dirty="0" err="1"/>
              <a:t>cấp</a:t>
            </a:r>
            <a:r>
              <a:rPr lang="en-US" dirty="0"/>
              <a:t> </a:t>
            </a:r>
            <a:r>
              <a:rPr lang="en-US" dirty="0" err="1"/>
              <a:t>bởi</a:t>
            </a:r>
            <a:r>
              <a:rPr lang="en-US" dirty="0"/>
              <a:t> </a:t>
            </a:r>
            <a:r>
              <a:rPr lang="en-US" dirty="0" err="1"/>
              <a:t>nhà</a:t>
            </a:r>
            <a:r>
              <a:rPr lang="en-US" dirty="0"/>
              <a:t> </a:t>
            </a:r>
            <a:r>
              <a:rPr lang="en-US" dirty="0" err="1"/>
              <a:t>sản</a:t>
            </a:r>
            <a:r>
              <a:rPr lang="en-US" dirty="0"/>
              <a:t> </a:t>
            </a:r>
            <a:r>
              <a:rPr lang="en-US" dirty="0" err="1"/>
              <a:t>xuất</a:t>
            </a:r>
            <a:r>
              <a:rPr lang="en-US" dirty="0"/>
              <a:t>. Bao </a:t>
            </a:r>
            <a:r>
              <a:rPr lang="en-US" dirty="0" err="1"/>
              <a:t>gồm</a:t>
            </a:r>
            <a:r>
              <a:rPr lang="en-US" dirty="0"/>
              <a:t> boot loader, kernel image, root file system. Tuy </a:t>
            </a:r>
            <a:r>
              <a:rPr lang="en-US" dirty="0" err="1"/>
              <a:t>nhiên</a:t>
            </a:r>
            <a:r>
              <a:rPr lang="en-US" dirty="0"/>
              <a:t> </a:t>
            </a:r>
            <a:r>
              <a:rPr lang="en-US" dirty="0" err="1"/>
              <a:t>trong</a:t>
            </a:r>
            <a:r>
              <a:rPr lang="en-US" dirty="0"/>
              <a:t> </a:t>
            </a:r>
            <a:r>
              <a:rPr lang="en-US" dirty="0" err="1"/>
              <a:t>quá</a:t>
            </a:r>
            <a:r>
              <a:rPr lang="en-US" dirty="0"/>
              <a:t> </a:t>
            </a:r>
            <a:r>
              <a:rPr lang="en-US" dirty="0" err="1"/>
              <a:t>trình</a:t>
            </a:r>
            <a:r>
              <a:rPr lang="en-US" dirty="0"/>
              <a:t> runtime, </a:t>
            </a:r>
            <a:r>
              <a:rPr lang="en-US" dirty="0" err="1"/>
              <a:t>hệ</a:t>
            </a:r>
            <a:r>
              <a:rPr lang="en-US" dirty="0"/>
              <a:t> </a:t>
            </a:r>
            <a:r>
              <a:rPr lang="en-US" dirty="0" err="1"/>
              <a:t>thống</a:t>
            </a:r>
            <a:r>
              <a:rPr lang="en-US" dirty="0"/>
              <a:t> </a:t>
            </a:r>
            <a:r>
              <a:rPr lang="en-US" dirty="0" err="1"/>
              <a:t>có</a:t>
            </a:r>
            <a:r>
              <a:rPr lang="en-US" dirty="0"/>
              <a:t> </a:t>
            </a:r>
            <a:r>
              <a:rPr lang="en-US" dirty="0" err="1"/>
              <a:t>thể</a:t>
            </a:r>
            <a:r>
              <a:rPr lang="en-US" dirty="0"/>
              <a:t> </a:t>
            </a:r>
            <a:r>
              <a:rPr lang="en-US" dirty="0" err="1"/>
              <a:t>bị</a:t>
            </a:r>
            <a:r>
              <a:rPr lang="en-US" dirty="0"/>
              <a:t> attacker </a:t>
            </a:r>
            <a:r>
              <a:rPr lang="en-US" dirty="0" err="1"/>
              <a:t>tấn</a:t>
            </a:r>
            <a:r>
              <a:rPr lang="en-US" dirty="0"/>
              <a:t> </a:t>
            </a:r>
            <a:r>
              <a:rPr lang="en-US" dirty="0" err="1"/>
              <a:t>công</a:t>
            </a:r>
            <a:r>
              <a:rPr lang="en-US" dirty="0"/>
              <a:t> </a:t>
            </a:r>
            <a:r>
              <a:rPr lang="en-US" dirty="0" err="1"/>
              <a:t>từ</a:t>
            </a:r>
            <a:r>
              <a:rPr lang="en-US" dirty="0"/>
              <a:t> </a:t>
            </a:r>
            <a:r>
              <a:rPr lang="en-US" dirty="0" err="1"/>
              <a:t>bên</a:t>
            </a:r>
            <a:r>
              <a:rPr lang="en-US" dirty="0"/>
              <a:t> </a:t>
            </a:r>
            <a:r>
              <a:rPr lang="en-US" dirty="0" err="1"/>
              <a:t>ngoài</a:t>
            </a:r>
            <a:r>
              <a:rPr lang="en-US" dirty="0"/>
              <a:t>:</a:t>
            </a:r>
          </a:p>
          <a:p>
            <a:pPr lvl="1"/>
            <a:r>
              <a:rPr lang="en-US" dirty="0" err="1"/>
              <a:t>Uboot</a:t>
            </a:r>
            <a:r>
              <a:rPr lang="en-US" dirty="0"/>
              <a:t> </a:t>
            </a:r>
            <a:r>
              <a:rPr lang="en-US" dirty="0" err="1"/>
              <a:t>thể</a:t>
            </a:r>
            <a:r>
              <a:rPr lang="en-US" dirty="0"/>
              <a:t> </a:t>
            </a:r>
            <a:r>
              <a:rPr lang="en-US" dirty="0" err="1"/>
              <a:t>bị</a:t>
            </a:r>
            <a:r>
              <a:rPr lang="en-US" dirty="0"/>
              <a:t> </a:t>
            </a:r>
            <a:r>
              <a:rPr lang="en-US" dirty="0" err="1"/>
              <a:t>tấn</a:t>
            </a:r>
            <a:r>
              <a:rPr lang="en-US" dirty="0"/>
              <a:t> </a:t>
            </a:r>
            <a:r>
              <a:rPr lang="en-US" dirty="0" err="1"/>
              <a:t>công</a:t>
            </a:r>
            <a:r>
              <a:rPr lang="en-US" dirty="0"/>
              <a:t> </a:t>
            </a:r>
            <a:r>
              <a:rPr lang="en-US" dirty="0" err="1"/>
              <a:t>thông</a:t>
            </a:r>
            <a:r>
              <a:rPr lang="en-US" dirty="0"/>
              <a:t> qua </a:t>
            </a:r>
            <a:r>
              <a:rPr lang="en-US" dirty="0" err="1"/>
              <a:t>kết</a:t>
            </a:r>
            <a:r>
              <a:rPr lang="en-US" dirty="0"/>
              <a:t> </a:t>
            </a:r>
            <a:r>
              <a:rPr lang="en-US" dirty="0" err="1"/>
              <a:t>nối</a:t>
            </a:r>
            <a:r>
              <a:rPr lang="en-US" dirty="0"/>
              <a:t> internet, serial…</a:t>
            </a:r>
          </a:p>
          <a:p>
            <a:pPr lvl="1"/>
            <a:r>
              <a:rPr lang="en-US" dirty="0"/>
              <a:t>Linux </a:t>
            </a:r>
            <a:r>
              <a:rPr lang="en-US" dirty="0" err="1"/>
              <a:t>có</a:t>
            </a:r>
            <a:r>
              <a:rPr lang="en-US" dirty="0"/>
              <a:t> </a:t>
            </a:r>
            <a:r>
              <a:rPr lang="en-US" dirty="0" err="1"/>
              <a:t>thể</a:t>
            </a:r>
            <a:r>
              <a:rPr lang="en-US" dirty="0"/>
              <a:t> </a:t>
            </a:r>
            <a:r>
              <a:rPr lang="en-US" dirty="0" err="1"/>
              <a:t>bị</a:t>
            </a:r>
            <a:r>
              <a:rPr lang="en-US" dirty="0"/>
              <a:t> </a:t>
            </a:r>
            <a:r>
              <a:rPr lang="en-US" dirty="0" err="1"/>
              <a:t>tấn</a:t>
            </a:r>
            <a:r>
              <a:rPr lang="en-US" dirty="0"/>
              <a:t> </a:t>
            </a:r>
            <a:r>
              <a:rPr lang="en-US" dirty="0" err="1"/>
              <a:t>công</a:t>
            </a:r>
            <a:r>
              <a:rPr lang="en-US" dirty="0"/>
              <a:t> </a:t>
            </a:r>
            <a:r>
              <a:rPr lang="en-US" dirty="0" err="1"/>
              <a:t>từ</a:t>
            </a:r>
            <a:r>
              <a:rPr lang="en-US" dirty="0"/>
              <a:t> internet.</a:t>
            </a:r>
          </a:p>
          <a:p>
            <a:r>
              <a:rPr lang="en-US" dirty="0" err="1"/>
              <a:t>Cần</a:t>
            </a:r>
            <a:r>
              <a:rPr lang="en-US" dirty="0"/>
              <a:t> </a:t>
            </a:r>
            <a:r>
              <a:rPr lang="en-US" dirty="0" err="1"/>
              <a:t>thêm</a:t>
            </a:r>
            <a:r>
              <a:rPr lang="en-US" dirty="0"/>
              <a:t> 1 </a:t>
            </a:r>
            <a:r>
              <a:rPr lang="en-US" dirty="0" err="1"/>
              <a:t>cơ</a:t>
            </a:r>
            <a:r>
              <a:rPr lang="en-US" dirty="0"/>
              <a:t> </a:t>
            </a:r>
            <a:r>
              <a:rPr lang="en-US" dirty="0" err="1"/>
              <a:t>chế</a:t>
            </a:r>
            <a:r>
              <a:rPr lang="en-US" dirty="0"/>
              <a:t> </a:t>
            </a:r>
            <a:r>
              <a:rPr lang="en-US" dirty="0" err="1"/>
              <a:t>bảo</a:t>
            </a:r>
            <a:r>
              <a:rPr lang="en-US" dirty="0"/>
              <a:t> </a:t>
            </a:r>
            <a:r>
              <a:rPr lang="en-US" dirty="0" err="1"/>
              <a:t>vệ</a:t>
            </a:r>
            <a:r>
              <a:rPr lang="en-US" dirty="0"/>
              <a:t> </a:t>
            </a:r>
            <a:r>
              <a:rPr lang="en-US" dirty="0" err="1"/>
              <a:t>hệ</a:t>
            </a:r>
            <a:r>
              <a:rPr lang="en-US" dirty="0"/>
              <a:t> </a:t>
            </a:r>
            <a:r>
              <a:rPr lang="en-US" dirty="0" err="1"/>
              <a:t>thống</a:t>
            </a:r>
            <a:r>
              <a:rPr lang="en-US" dirty="0"/>
              <a:t> </a:t>
            </a:r>
            <a:r>
              <a:rPr lang="en-US" dirty="0" err="1"/>
              <a:t>lúc</a:t>
            </a:r>
            <a:r>
              <a:rPr lang="en-US" dirty="0"/>
              <a:t> runtime =&gt; Arm trusted firmware.</a:t>
            </a:r>
          </a:p>
        </p:txBody>
      </p:sp>
      <p:sp>
        <p:nvSpPr>
          <p:cNvPr id="4" name="Footer Placeholder 3">
            <a:extLst>
              <a:ext uri="{FF2B5EF4-FFF2-40B4-BE49-F238E27FC236}">
                <a16:creationId xmlns:a16="http://schemas.microsoft.com/office/drawing/2014/main" id="{0F920FB0-CE59-13EF-5A38-034400C90E8B}"/>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B1FFA77F-2C09-9005-6DB6-5AEF1D8DBBAF}"/>
              </a:ext>
            </a:extLst>
          </p:cNvPr>
          <p:cNvSpPr>
            <a:spLocks noGrp="1"/>
          </p:cNvSpPr>
          <p:nvPr>
            <p:ph type="sldNum" sz="quarter" idx="12"/>
          </p:nvPr>
        </p:nvSpPr>
        <p:spPr/>
        <p:txBody>
          <a:bodyPr/>
          <a:lstStyle/>
          <a:p>
            <a:fld id="{E3B08AF7-4237-6949-8335-F63F47C2C8CC}" type="slidenum">
              <a:rPr lang="en-US" smtClean="0"/>
              <a:t>11</a:t>
            </a:fld>
            <a:endParaRPr lang="en-US"/>
          </a:p>
        </p:txBody>
      </p:sp>
    </p:spTree>
    <p:extLst>
      <p:ext uri="{BB962C8B-B14F-4D97-AF65-F5344CB8AC3E}">
        <p14:creationId xmlns:p14="http://schemas.microsoft.com/office/powerpoint/2010/main" val="4256579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8914D-8959-2766-66B7-8A2C8A530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6CE20-577F-8F04-5007-60B6CD234AD3}"/>
              </a:ext>
            </a:extLst>
          </p:cNvPr>
          <p:cNvSpPr>
            <a:spLocks noGrp="1"/>
          </p:cNvSpPr>
          <p:nvPr>
            <p:ph type="title"/>
          </p:nvPr>
        </p:nvSpPr>
        <p:spPr/>
        <p:txBody>
          <a:bodyPr/>
          <a:lstStyle/>
          <a:p>
            <a:r>
              <a:rPr lang="en-US" dirty="0"/>
              <a:t>Arm trusted firmware</a:t>
            </a:r>
          </a:p>
        </p:txBody>
      </p:sp>
      <p:sp>
        <p:nvSpPr>
          <p:cNvPr id="3" name="Content Placeholder 2">
            <a:extLst>
              <a:ext uri="{FF2B5EF4-FFF2-40B4-BE49-F238E27FC236}">
                <a16:creationId xmlns:a16="http://schemas.microsoft.com/office/drawing/2014/main" id="{2613D377-4C5F-17EF-DC65-209494B3226F}"/>
              </a:ext>
            </a:extLst>
          </p:cNvPr>
          <p:cNvSpPr>
            <a:spLocks noGrp="1"/>
          </p:cNvSpPr>
          <p:nvPr>
            <p:ph idx="1"/>
          </p:nvPr>
        </p:nvSpPr>
        <p:spPr/>
        <p:txBody>
          <a:bodyPr>
            <a:normAutofit/>
          </a:bodyPr>
          <a:lstStyle/>
          <a:p>
            <a:r>
              <a:rPr lang="en-US" dirty="0"/>
              <a:t>ATF </a:t>
            </a:r>
            <a:r>
              <a:rPr lang="en-US" dirty="0" err="1"/>
              <a:t>phân</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tài</a:t>
            </a:r>
            <a:r>
              <a:rPr lang="en-US" dirty="0"/>
              <a:t> </a:t>
            </a:r>
            <a:r>
              <a:rPr lang="en-US" dirty="0" err="1"/>
              <a:t>nguyên</a:t>
            </a:r>
            <a:r>
              <a:rPr lang="en-US" dirty="0"/>
              <a:t> </a:t>
            </a:r>
            <a:r>
              <a:rPr lang="en-US" dirty="0" err="1"/>
              <a:t>hệ</a:t>
            </a:r>
            <a:r>
              <a:rPr lang="en-US" dirty="0"/>
              <a:t> </a:t>
            </a:r>
            <a:r>
              <a:rPr lang="en-US" dirty="0" err="1"/>
              <a:t>thống</a:t>
            </a:r>
            <a:r>
              <a:rPr lang="en-US" dirty="0"/>
              <a:t> </a:t>
            </a:r>
            <a:r>
              <a:rPr lang="en-US" dirty="0" err="1"/>
              <a:t>cho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Uboot</a:t>
            </a:r>
            <a:r>
              <a:rPr lang="en-US" dirty="0"/>
              <a:t>, OS… </a:t>
            </a:r>
            <a:r>
              <a:rPr lang="en-US" dirty="0" err="1"/>
              <a:t>Nếu</a:t>
            </a:r>
            <a:r>
              <a:rPr lang="en-US" dirty="0"/>
              <a:t> attacker </a:t>
            </a:r>
            <a:r>
              <a:rPr lang="en-US" dirty="0" err="1"/>
              <a:t>tấn</a:t>
            </a:r>
            <a:r>
              <a:rPr lang="en-US" dirty="0"/>
              <a:t> </a:t>
            </a:r>
            <a:r>
              <a:rPr lang="en-US" dirty="0" err="1"/>
              <a:t>công</a:t>
            </a:r>
            <a:r>
              <a:rPr lang="en-US" dirty="0"/>
              <a:t> </a:t>
            </a:r>
            <a:r>
              <a:rPr lang="en-US" dirty="0" err="1"/>
              <a:t>vào</a:t>
            </a:r>
            <a:r>
              <a:rPr lang="en-US" dirty="0"/>
              <a:t> OS, </a:t>
            </a:r>
            <a:r>
              <a:rPr lang="en-US" dirty="0" err="1"/>
              <a:t>leo</a:t>
            </a:r>
            <a:r>
              <a:rPr lang="en-US" dirty="0"/>
              <a:t> </a:t>
            </a:r>
            <a:r>
              <a:rPr lang="en-US" dirty="0" err="1"/>
              <a:t>quyền</a:t>
            </a:r>
            <a:r>
              <a:rPr lang="en-US" dirty="0"/>
              <a:t> </a:t>
            </a:r>
            <a:r>
              <a:rPr lang="en-US" dirty="0" err="1"/>
              <a:t>vào</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các</a:t>
            </a:r>
            <a:r>
              <a:rPr lang="en-US" dirty="0"/>
              <a:t> </a:t>
            </a:r>
            <a:r>
              <a:rPr lang="en-US" dirty="0" err="1"/>
              <a:t>tài</a:t>
            </a:r>
            <a:r>
              <a:rPr lang="en-US" dirty="0"/>
              <a:t> </a:t>
            </a:r>
            <a:r>
              <a:rPr lang="en-US" dirty="0" err="1"/>
              <a:t>nguyên</a:t>
            </a:r>
            <a:r>
              <a:rPr lang="en-US" dirty="0"/>
              <a:t> </a:t>
            </a:r>
            <a:r>
              <a:rPr lang="en-US" dirty="0" err="1"/>
              <a:t>không</a:t>
            </a:r>
            <a:r>
              <a:rPr lang="en-US" dirty="0"/>
              <a:t> </a:t>
            </a:r>
            <a:r>
              <a:rPr lang="en-US" dirty="0" err="1"/>
              <a:t>được</a:t>
            </a:r>
            <a:r>
              <a:rPr lang="en-US" dirty="0"/>
              <a:t> </a:t>
            </a:r>
            <a:r>
              <a:rPr lang="en-US" dirty="0" err="1"/>
              <a:t>phân</a:t>
            </a:r>
            <a:r>
              <a:rPr lang="en-US" dirty="0"/>
              <a:t> </a:t>
            </a:r>
            <a:r>
              <a:rPr lang="en-US" dirty="0" err="1"/>
              <a:t>quyền</a:t>
            </a:r>
            <a:r>
              <a:rPr lang="en-US" dirty="0"/>
              <a:t> </a:t>
            </a:r>
            <a:r>
              <a:rPr lang="en-US" dirty="0" err="1"/>
              <a:t>như</a:t>
            </a:r>
            <a:r>
              <a:rPr lang="en-US" dirty="0"/>
              <a:t> key, private data… </a:t>
            </a:r>
            <a:r>
              <a:rPr lang="en-US" dirty="0" err="1"/>
              <a:t>Thì</a:t>
            </a:r>
            <a:r>
              <a:rPr lang="en-US" dirty="0"/>
              <a:t> </a:t>
            </a:r>
            <a:r>
              <a:rPr lang="en-US" dirty="0" err="1"/>
              <a:t>sẽ</a:t>
            </a:r>
            <a:r>
              <a:rPr lang="en-US" dirty="0"/>
              <a:t> </a:t>
            </a:r>
            <a:r>
              <a:rPr lang="en-US" dirty="0" err="1"/>
              <a:t>bị</a:t>
            </a:r>
            <a:r>
              <a:rPr lang="en-US" dirty="0"/>
              <a:t> </a:t>
            </a:r>
            <a:r>
              <a:rPr lang="en-US" dirty="0" err="1"/>
              <a:t>chặn</a:t>
            </a:r>
            <a:r>
              <a:rPr lang="en-US" dirty="0"/>
              <a:t>.</a:t>
            </a:r>
          </a:p>
        </p:txBody>
      </p:sp>
      <p:sp>
        <p:nvSpPr>
          <p:cNvPr id="4" name="Footer Placeholder 3">
            <a:extLst>
              <a:ext uri="{FF2B5EF4-FFF2-40B4-BE49-F238E27FC236}">
                <a16:creationId xmlns:a16="http://schemas.microsoft.com/office/drawing/2014/main" id="{18A610A4-1E7C-D95B-DFCC-45F8A4429EF1}"/>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27A0167B-882B-23F6-25CA-DD22C4594333}"/>
              </a:ext>
            </a:extLst>
          </p:cNvPr>
          <p:cNvSpPr>
            <a:spLocks noGrp="1"/>
          </p:cNvSpPr>
          <p:nvPr>
            <p:ph type="sldNum" sz="quarter" idx="12"/>
          </p:nvPr>
        </p:nvSpPr>
        <p:spPr/>
        <p:txBody>
          <a:bodyPr/>
          <a:lstStyle/>
          <a:p>
            <a:fld id="{E3B08AF7-4237-6949-8335-F63F47C2C8CC}" type="slidenum">
              <a:rPr lang="en-US" smtClean="0"/>
              <a:t>12</a:t>
            </a:fld>
            <a:endParaRPr lang="en-US"/>
          </a:p>
        </p:txBody>
      </p:sp>
    </p:spTree>
    <p:extLst>
      <p:ext uri="{BB962C8B-B14F-4D97-AF65-F5344CB8AC3E}">
        <p14:creationId xmlns:p14="http://schemas.microsoft.com/office/powerpoint/2010/main" val="68739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99EC9-190B-3764-5DDB-F4865B75A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AE37A-3707-4EC5-AF40-47323CD7A762}"/>
              </a:ext>
            </a:extLst>
          </p:cNvPr>
          <p:cNvSpPr>
            <a:spLocks noGrp="1"/>
          </p:cNvSpPr>
          <p:nvPr>
            <p:ph type="title"/>
          </p:nvPr>
        </p:nvSpPr>
        <p:spPr/>
        <p:txBody>
          <a:bodyPr/>
          <a:lstStyle/>
          <a:p>
            <a:r>
              <a:rPr lang="en-US" dirty="0"/>
              <a:t>Arm trusted firmware</a:t>
            </a:r>
          </a:p>
        </p:txBody>
      </p:sp>
      <p:pic>
        <p:nvPicPr>
          <p:cNvPr id="7" name="Content Placeholder 6">
            <a:extLst>
              <a:ext uri="{FF2B5EF4-FFF2-40B4-BE49-F238E27FC236}">
                <a16:creationId xmlns:a16="http://schemas.microsoft.com/office/drawing/2014/main" id="{4B1585E5-A458-4454-0CB5-AAB4A81A9339}"/>
              </a:ext>
            </a:extLst>
          </p:cNvPr>
          <p:cNvPicPr>
            <a:picLocks noGrp="1" noChangeAspect="1"/>
          </p:cNvPicPr>
          <p:nvPr>
            <p:ph idx="1"/>
          </p:nvPr>
        </p:nvPicPr>
        <p:blipFill>
          <a:blip r:embed="rId2"/>
          <a:stretch>
            <a:fillRect/>
          </a:stretch>
        </p:blipFill>
        <p:spPr>
          <a:xfrm>
            <a:off x="2051788" y="871538"/>
            <a:ext cx="5040424" cy="3722687"/>
          </a:xfrm>
        </p:spPr>
      </p:pic>
      <p:sp>
        <p:nvSpPr>
          <p:cNvPr id="4" name="Footer Placeholder 3">
            <a:extLst>
              <a:ext uri="{FF2B5EF4-FFF2-40B4-BE49-F238E27FC236}">
                <a16:creationId xmlns:a16="http://schemas.microsoft.com/office/drawing/2014/main" id="{878BBD6C-028D-A445-8AD5-421222D47909}"/>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5126F4D6-8B97-A9F3-E65E-E328AC0C1CE2}"/>
              </a:ext>
            </a:extLst>
          </p:cNvPr>
          <p:cNvSpPr>
            <a:spLocks noGrp="1"/>
          </p:cNvSpPr>
          <p:nvPr>
            <p:ph type="sldNum" sz="quarter" idx="12"/>
          </p:nvPr>
        </p:nvSpPr>
        <p:spPr/>
        <p:txBody>
          <a:bodyPr/>
          <a:lstStyle/>
          <a:p>
            <a:fld id="{E3B08AF7-4237-6949-8335-F63F47C2C8CC}" type="slidenum">
              <a:rPr lang="en-US" smtClean="0"/>
              <a:t>13</a:t>
            </a:fld>
            <a:endParaRPr lang="en-US"/>
          </a:p>
        </p:txBody>
      </p:sp>
    </p:spTree>
    <p:extLst>
      <p:ext uri="{BB962C8B-B14F-4D97-AF65-F5344CB8AC3E}">
        <p14:creationId xmlns:p14="http://schemas.microsoft.com/office/powerpoint/2010/main" val="4221231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4AF70-10C3-58F5-B390-86AC4AE48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3AFA9-4511-1F9B-AF65-E646102E55AB}"/>
              </a:ext>
            </a:extLst>
          </p:cNvPr>
          <p:cNvSpPr>
            <a:spLocks noGrp="1"/>
          </p:cNvSpPr>
          <p:nvPr>
            <p:ph type="title"/>
          </p:nvPr>
        </p:nvSpPr>
        <p:spPr/>
        <p:txBody>
          <a:bodyPr/>
          <a:lstStyle/>
          <a:p>
            <a:r>
              <a:rPr lang="en-US" dirty="0"/>
              <a:t>Arm trusted firmware</a:t>
            </a:r>
          </a:p>
        </p:txBody>
      </p:sp>
      <p:sp>
        <p:nvSpPr>
          <p:cNvPr id="4" name="Footer Placeholder 3">
            <a:extLst>
              <a:ext uri="{FF2B5EF4-FFF2-40B4-BE49-F238E27FC236}">
                <a16:creationId xmlns:a16="http://schemas.microsoft.com/office/drawing/2014/main" id="{E7BCD2A3-550F-6A0A-7909-15661B23BF50}"/>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87E4C470-0F37-02C3-4041-E6FC28E1AD23}"/>
              </a:ext>
            </a:extLst>
          </p:cNvPr>
          <p:cNvSpPr>
            <a:spLocks noGrp="1"/>
          </p:cNvSpPr>
          <p:nvPr>
            <p:ph type="sldNum" sz="quarter" idx="12"/>
          </p:nvPr>
        </p:nvSpPr>
        <p:spPr/>
        <p:txBody>
          <a:bodyPr/>
          <a:lstStyle/>
          <a:p>
            <a:fld id="{E3B08AF7-4237-6949-8335-F63F47C2C8CC}" type="slidenum">
              <a:rPr lang="en-US" smtClean="0"/>
              <a:t>14</a:t>
            </a:fld>
            <a:endParaRPr lang="en-US"/>
          </a:p>
        </p:txBody>
      </p:sp>
      <p:pic>
        <p:nvPicPr>
          <p:cNvPr id="9" name="Content Placeholder 8">
            <a:extLst>
              <a:ext uri="{FF2B5EF4-FFF2-40B4-BE49-F238E27FC236}">
                <a16:creationId xmlns:a16="http://schemas.microsoft.com/office/drawing/2014/main" id="{ED9A0242-252A-DC2D-7CEC-89A498309146}"/>
              </a:ext>
            </a:extLst>
          </p:cNvPr>
          <p:cNvPicPr>
            <a:picLocks noGrp="1" noChangeAspect="1"/>
          </p:cNvPicPr>
          <p:nvPr>
            <p:ph idx="1"/>
          </p:nvPr>
        </p:nvPicPr>
        <p:blipFill>
          <a:blip r:embed="rId2"/>
          <a:stretch>
            <a:fillRect/>
          </a:stretch>
        </p:blipFill>
        <p:spPr>
          <a:xfrm>
            <a:off x="2580702" y="871538"/>
            <a:ext cx="3982595" cy="3722687"/>
          </a:xfrm>
        </p:spPr>
      </p:pic>
    </p:spTree>
    <p:extLst>
      <p:ext uri="{BB962C8B-B14F-4D97-AF65-F5344CB8AC3E}">
        <p14:creationId xmlns:p14="http://schemas.microsoft.com/office/powerpoint/2010/main" val="194413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189B-9922-E8BC-455B-B9B3BAF2458D}"/>
              </a:ext>
            </a:extLst>
          </p:cNvPr>
          <p:cNvSpPr>
            <a:spLocks noGrp="1"/>
          </p:cNvSpPr>
          <p:nvPr>
            <p:ph type="title"/>
          </p:nvPr>
        </p:nvSpPr>
        <p:spPr/>
        <p:txBody>
          <a:bodyPr/>
          <a:lstStyle/>
          <a:p>
            <a:r>
              <a:rPr lang="en-US"/>
              <a:t>Uboot</a:t>
            </a:r>
          </a:p>
        </p:txBody>
      </p:sp>
      <p:sp>
        <p:nvSpPr>
          <p:cNvPr id="3" name="Content Placeholder 2">
            <a:extLst>
              <a:ext uri="{FF2B5EF4-FFF2-40B4-BE49-F238E27FC236}">
                <a16:creationId xmlns:a16="http://schemas.microsoft.com/office/drawing/2014/main" id="{40522076-EF2D-6009-41B6-EEFFB4ABE7C5}"/>
              </a:ext>
            </a:extLst>
          </p:cNvPr>
          <p:cNvSpPr>
            <a:spLocks noGrp="1"/>
          </p:cNvSpPr>
          <p:nvPr>
            <p:ph idx="1"/>
          </p:nvPr>
        </p:nvSpPr>
        <p:spPr/>
        <p:txBody>
          <a:bodyPr>
            <a:normAutofit fontScale="92500" lnSpcReduction="10000"/>
          </a:bodyPr>
          <a:lstStyle/>
          <a:p>
            <a:r>
              <a:rPr lang="en-US" dirty="0"/>
              <a:t>Do </a:t>
            </a:r>
            <a:r>
              <a:rPr lang="en-US" dirty="0" err="1"/>
              <a:t>đặc</a:t>
            </a:r>
            <a:r>
              <a:rPr lang="en-US" dirty="0"/>
              <a:t> </a:t>
            </a:r>
            <a:r>
              <a:rPr lang="en-US" dirty="0" err="1"/>
              <a:t>thù</a:t>
            </a:r>
            <a:r>
              <a:rPr lang="en-US" dirty="0"/>
              <a:t> </a:t>
            </a:r>
            <a:r>
              <a:rPr lang="en-US" dirty="0" err="1"/>
              <a:t>kích</a:t>
            </a:r>
            <a:r>
              <a:rPr lang="en-US" dirty="0"/>
              <a:t> </a:t>
            </a:r>
            <a:r>
              <a:rPr lang="en-US" dirty="0" err="1"/>
              <a:t>thước</a:t>
            </a:r>
            <a:r>
              <a:rPr lang="en-US" dirty="0"/>
              <a:t> </a:t>
            </a:r>
            <a:r>
              <a:rPr lang="en-US" dirty="0" err="1"/>
              <a:t>nhỏ</a:t>
            </a:r>
            <a:r>
              <a:rPr lang="en-US" dirty="0"/>
              <a:t> </a:t>
            </a:r>
            <a:r>
              <a:rPr lang="en-US" dirty="0" err="1"/>
              <a:t>và</a:t>
            </a:r>
            <a:r>
              <a:rPr lang="en-US" dirty="0"/>
              <a:t> </a:t>
            </a:r>
            <a:r>
              <a:rPr lang="en-US" dirty="0" err="1"/>
              <a:t>không</a:t>
            </a:r>
            <a:r>
              <a:rPr lang="en-US" dirty="0"/>
              <a:t> </a:t>
            </a:r>
            <a:r>
              <a:rPr lang="en-US" dirty="0" err="1"/>
              <a:t>thể</a:t>
            </a:r>
            <a:r>
              <a:rPr lang="en-US" dirty="0"/>
              <a:t> </a:t>
            </a:r>
            <a:r>
              <a:rPr lang="en-US" dirty="0" err="1"/>
              <a:t>ghi</a:t>
            </a:r>
            <a:r>
              <a:rPr lang="en-US" dirty="0"/>
              <a:t> </a:t>
            </a:r>
            <a:r>
              <a:rPr lang="en-US" dirty="0" err="1"/>
              <a:t>đè</a:t>
            </a:r>
            <a:r>
              <a:rPr lang="en-US" dirty="0"/>
              <a:t> </a:t>
            </a:r>
            <a:r>
              <a:rPr lang="en-US" dirty="0" err="1"/>
              <a:t>lại</a:t>
            </a:r>
            <a:r>
              <a:rPr lang="en-US" dirty="0"/>
              <a:t>. </a:t>
            </a:r>
            <a:r>
              <a:rPr lang="en-US" dirty="0" err="1"/>
              <a:t>Nên</a:t>
            </a:r>
            <a:r>
              <a:rPr lang="en-US" dirty="0"/>
              <a:t> </a:t>
            </a:r>
            <a:r>
              <a:rPr lang="en-US" dirty="0" err="1"/>
              <a:t>chương</a:t>
            </a:r>
            <a:r>
              <a:rPr lang="en-US" dirty="0"/>
              <a:t> </a:t>
            </a:r>
            <a:r>
              <a:rPr lang="en-US" dirty="0" err="1"/>
              <a:t>trình</a:t>
            </a:r>
            <a:r>
              <a:rPr lang="en-US" dirty="0"/>
              <a:t> boot ROM </a:t>
            </a:r>
            <a:r>
              <a:rPr lang="en-US" dirty="0" err="1"/>
              <a:t>thường</a:t>
            </a:r>
            <a:r>
              <a:rPr lang="en-US" dirty="0"/>
              <a:t> </a:t>
            </a:r>
            <a:r>
              <a:rPr lang="en-US" dirty="0" err="1"/>
              <a:t>sẽ</a:t>
            </a:r>
            <a:r>
              <a:rPr lang="en-US" dirty="0"/>
              <a:t> </a:t>
            </a:r>
            <a:r>
              <a:rPr lang="en-US" dirty="0" err="1"/>
              <a:t>làm</a:t>
            </a:r>
            <a:r>
              <a:rPr lang="en-US" dirty="0"/>
              <a:t> </a:t>
            </a:r>
            <a:r>
              <a:rPr lang="en-US" dirty="0" err="1"/>
              <a:t>rất</a:t>
            </a:r>
            <a:r>
              <a:rPr lang="en-US" dirty="0"/>
              <a:t> </a:t>
            </a:r>
            <a:r>
              <a:rPr lang="en-US" dirty="0" err="1"/>
              <a:t>đơn</a:t>
            </a:r>
            <a:r>
              <a:rPr lang="en-US" dirty="0"/>
              <a:t> </a:t>
            </a:r>
            <a:r>
              <a:rPr lang="en-US" dirty="0" err="1"/>
              <a:t>giản</a:t>
            </a:r>
            <a:r>
              <a:rPr lang="en-US" dirty="0"/>
              <a:t>. </a:t>
            </a:r>
            <a:r>
              <a:rPr lang="en-US" dirty="0" err="1"/>
              <a:t>Tuy</a:t>
            </a:r>
            <a:r>
              <a:rPr lang="en-US" dirty="0"/>
              <a:t> </a:t>
            </a:r>
            <a:r>
              <a:rPr lang="en-US" dirty="0" err="1"/>
              <a:t>nhiên</a:t>
            </a:r>
            <a:r>
              <a:rPr lang="en-US" dirty="0"/>
              <a:t> </a:t>
            </a:r>
            <a:r>
              <a:rPr lang="en-US" dirty="0" err="1"/>
              <a:t>ngày</a:t>
            </a:r>
            <a:r>
              <a:rPr lang="en-US" dirty="0"/>
              <a:t> nay, </a:t>
            </a:r>
            <a:r>
              <a:rPr lang="en-US" dirty="0" err="1"/>
              <a:t>có</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những</a:t>
            </a:r>
            <a:r>
              <a:rPr lang="en-US" dirty="0"/>
              <a:t> </a:t>
            </a:r>
            <a:r>
              <a:rPr lang="en-US" dirty="0" err="1"/>
              <a:t>cách</a:t>
            </a:r>
            <a:r>
              <a:rPr lang="en-US" dirty="0"/>
              <a:t> </a:t>
            </a:r>
            <a:r>
              <a:rPr lang="en-US" dirty="0" err="1"/>
              <a:t>thức</a:t>
            </a:r>
            <a:r>
              <a:rPr lang="en-US" dirty="0"/>
              <a:t> boot </a:t>
            </a:r>
            <a:r>
              <a:rPr lang="en-US" dirty="0" err="1"/>
              <a:t>phức</a:t>
            </a:r>
            <a:r>
              <a:rPr lang="en-US" dirty="0"/>
              <a:t> </a:t>
            </a:r>
            <a:r>
              <a:rPr lang="en-US" dirty="0" err="1"/>
              <a:t>tạp</a:t>
            </a:r>
            <a:r>
              <a:rPr lang="en-US" dirty="0"/>
              <a:t> </a:t>
            </a:r>
            <a:r>
              <a:rPr lang="en-US" dirty="0" err="1"/>
              <a:t>hơn</a:t>
            </a:r>
            <a:r>
              <a:rPr lang="en-US" dirty="0"/>
              <a:t>. </a:t>
            </a:r>
            <a:r>
              <a:rPr lang="en-US" dirty="0" err="1"/>
              <a:t>Ví</a:t>
            </a:r>
            <a:r>
              <a:rPr lang="en-US" dirty="0"/>
              <a:t> </a:t>
            </a:r>
            <a:r>
              <a:rPr lang="en-US" dirty="0" err="1"/>
              <a:t>dụ</a:t>
            </a:r>
            <a:r>
              <a:rPr lang="en-US" dirty="0"/>
              <a:t> </a:t>
            </a:r>
            <a:r>
              <a:rPr lang="en-US" dirty="0" err="1"/>
              <a:t>như</a:t>
            </a:r>
            <a:r>
              <a:rPr lang="en-US" dirty="0"/>
              <a:t> </a:t>
            </a:r>
            <a:r>
              <a:rPr lang="en-US" dirty="0" err="1"/>
              <a:t>cho</a:t>
            </a:r>
            <a:r>
              <a:rPr lang="en-US" dirty="0"/>
              <a:t> </a:t>
            </a:r>
            <a:r>
              <a:rPr lang="en-US" dirty="0" err="1"/>
              <a:t>phép</a:t>
            </a:r>
            <a:r>
              <a:rPr lang="en-US" dirty="0"/>
              <a:t> boot OS </a:t>
            </a:r>
            <a:r>
              <a:rPr lang="en-US" dirty="0" err="1"/>
              <a:t>từ</a:t>
            </a:r>
            <a:r>
              <a:rPr lang="en-US" dirty="0"/>
              <a:t> ethernet, serial, </a:t>
            </a:r>
            <a:r>
              <a:rPr lang="en-US" dirty="0" err="1"/>
              <a:t>hiển</a:t>
            </a:r>
            <a:r>
              <a:rPr lang="en-US" dirty="0"/>
              <a:t> </a:t>
            </a:r>
            <a:r>
              <a:rPr lang="en-US" dirty="0" err="1"/>
              <a:t>thị</a:t>
            </a:r>
            <a:r>
              <a:rPr lang="en-US" dirty="0"/>
              <a:t> logo, boot song </a:t>
            </a:r>
            <a:r>
              <a:rPr lang="en-US" dirty="0" err="1"/>
              <a:t>song</a:t>
            </a:r>
            <a:r>
              <a:rPr lang="en-US" dirty="0"/>
              <a:t> </a:t>
            </a:r>
            <a:r>
              <a:rPr lang="en-US" dirty="0" err="1"/>
              <a:t>nhiều</a:t>
            </a:r>
            <a:r>
              <a:rPr lang="en-US" dirty="0"/>
              <a:t> OS…</a:t>
            </a:r>
          </a:p>
          <a:p>
            <a:pPr lvl="1"/>
            <a:r>
              <a:rPr lang="en-US" dirty="0"/>
              <a:t>Do </a:t>
            </a:r>
            <a:r>
              <a:rPr lang="en-US" dirty="0" err="1"/>
              <a:t>đó</a:t>
            </a:r>
            <a:r>
              <a:rPr lang="en-US" dirty="0"/>
              <a:t> </a:t>
            </a:r>
            <a:r>
              <a:rPr lang="en-US" dirty="0" err="1"/>
              <a:t>cần</a:t>
            </a:r>
            <a:r>
              <a:rPr lang="en-US" dirty="0"/>
              <a:t> </a:t>
            </a:r>
            <a:r>
              <a:rPr lang="en-US" dirty="0" err="1"/>
              <a:t>phải</a:t>
            </a:r>
            <a:r>
              <a:rPr lang="en-US" dirty="0"/>
              <a:t> </a:t>
            </a:r>
            <a:r>
              <a:rPr lang="en-US" dirty="0" err="1"/>
              <a:t>có</a:t>
            </a:r>
            <a:r>
              <a:rPr lang="en-US" dirty="0"/>
              <a:t> 1 </a:t>
            </a:r>
            <a:r>
              <a:rPr lang="en-US" dirty="0" err="1"/>
              <a:t>chương</a:t>
            </a:r>
            <a:r>
              <a:rPr lang="en-US" dirty="0"/>
              <a:t> </a:t>
            </a:r>
            <a:r>
              <a:rPr lang="en-US" dirty="0" err="1"/>
              <a:t>trình</a:t>
            </a:r>
            <a:r>
              <a:rPr lang="en-US" dirty="0"/>
              <a:t> boot loader </a:t>
            </a:r>
            <a:r>
              <a:rPr lang="en-US" dirty="0" err="1"/>
              <a:t>phức</a:t>
            </a:r>
            <a:r>
              <a:rPr lang="en-US" dirty="0"/>
              <a:t> </a:t>
            </a:r>
            <a:r>
              <a:rPr lang="en-US" dirty="0" err="1"/>
              <a:t>tạp</a:t>
            </a:r>
            <a:r>
              <a:rPr lang="en-US" dirty="0"/>
              <a:t> </a:t>
            </a:r>
            <a:r>
              <a:rPr lang="en-US" dirty="0" err="1"/>
              <a:t>hơn</a:t>
            </a:r>
            <a:r>
              <a:rPr lang="en-US" dirty="0"/>
              <a:t>. </a:t>
            </a:r>
            <a:r>
              <a:rPr lang="en-US" dirty="0" err="1"/>
              <a:t>Chương</a:t>
            </a:r>
            <a:r>
              <a:rPr lang="en-US" dirty="0"/>
              <a:t> </a:t>
            </a:r>
            <a:r>
              <a:rPr lang="en-US" dirty="0" err="1"/>
              <a:t>trình</a:t>
            </a:r>
            <a:r>
              <a:rPr lang="en-US" dirty="0"/>
              <a:t> </a:t>
            </a:r>
            <a:r>
              <a:rPr lang="en-US" dirty="0" err="1"/>
              <a:t>sẽ</a:t>
            </a:r>
            <a:r>
              <a:rPr lang="en-US" dirty="0"/>
              <a:t> </a:t>
            </a:r>
            <a:r>
              <a:rPr lang="en-US" dirty="0" err="1"/>
              <a:t>được</a:t>
            </a:r>
            <a:r>
              <a:rPr lang="en-US" dirty="0"/>
              <a:t> </a:t>
            </a:r>
            <a:r>
              <a:rPr lang="en-US" dirty="0" err="1"/>
              <a:t>lưu</a:t>
            </a:r>
            <a:r>
              <a:rPr lang="en-US" dirty="0"/>
              <a:t> ở </a:t>
            </a:r>
            <a:r>
              <a:rPr lang="en-US" dirty="0" err="1"/>
              <a:t>bộ</a:t>
            </a:r>
            <a:r>
              <a:rPr lang="en-US" dirty="0"/>
              <a:t> </a:t>
            </a:r>
            <a:r>
              <a:rPr lang="en-US" dirty="0" err="1"/>
              <a:t>nhớ</a:t>
            </a:r>
            <a:r>
              <a:rPr lang="en-US" dirty="0"/>
              <a:t> </a:t>
            </a:r>
            <a:r>
              <a:rPr lang="en-US" dirty="0" err="1"/>
              <a:t>ngoài</a:t>
            </a:r>
            <a:r>
              <a:rPr lang="en-US" dirty="0"/>
              <a:t> </a:t>
            </a:r>
            <a:r>
              <a:rPr lang="en-US" dirty="0" err="1"/>
              <a:t>với</a:t>
            </a:r>
            <a:r>
              <a:rPr lang="en-US" dirty="0"/>
              <a:t> </a:t>
            </a:r>
            <a:r>
              <a:rPr lang="en-US" dirty="0" err="1"/>
              <a:t>kích</a:t>
            </a:r>
            <a:r>
              <a:rPr lang="en-US" dirty="0"/>
              <a:t> </a:t>
            </a:r>
            <a:r>
              <a:rPr lang="en-US" dirty="0" err="1"/>
              <a:t>thước</a:t>
            </a:r>
            <a:r>
              <a:rPr lang="en-US" dirty="0"/>
              <a:t> </a:t>
            </a:r>
            <a:r>
              <a:rPr lang="en-US" dirty="0" err="1"/>
              <a:t>lớn</a:t>
            </a:r>
            <a:r>
              <a:rPr lang="en-US" dirty="0"/>
              <a:t> </a:t>
            </a:r>
            <a:r>
              <a:rPr lang="en-US" dirty="0" err="1"/>
              <a:t>hơn</a:t>
            </a:r>
            <a:r>
              <a:rPr lang="en-US" dirty="0"/>
              <a:t>. </a:t>
            </a:r>
            <a:r>
              <a:rPr lang="en-US" dirty="0" err="1"/>
              <a:t>Uboot</a:t>
            </a:r>
            <a:r>
              <a:rPr lang="en-US" dirty="0"/>
              <a:t> </a:t>
            </a:r>
            <a:r>
              <a:rPr lang="en-US" dirty="0" err="1"/>
              <a:t>ra</a:t>
            </a:r>
            <a:r>
              <a:rPr lang="en-US" dirty="0"/>
              <a:t> </a:t>
            </a:r>
            <a:r>
              <a:rPr lang="en-US" dirty="0" err="1"/>
              <a:t>đời</a:t>
            </a:r>
            <a:r>
              <a:rPr lang="en-US" dirty="0"/>
              <a:t>.</a:t>
            </a:r>
          </a:p>
        </p:txBody>
      </p:sp>
      <p:sp>
        <p:nvSpPr>
          <p:cNvPr id="4" name="Footer Placeholder 3">
            <a:extLst>
              <a:ext uri="{FF2B5EF4-FFF2-40B4-BE49-F238E27FC236}">
                <a16:creationId xmlns:a16="http://schemas.microsoft.com/office/drawing/2014/main" id="{9883D0BD-C925-1612-FC9B-93C3C7FEE2ED}"/>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82599152-C921-4F71-A4BC-A330776873BE}"/>
              </a:ext>
            </a:extLst>
          </p:cNvPr>
          <p:cNvSpPr>
            <a:spLocks noGrp="1"/>
          </p:cNvSpPr>
          <p:nvPr>
            <p:ph type="sldNum" sz="quarter" idx="12"/>
          </p:nvPr>
        </p:nvSpPr>
        <p:spPr/>
        <p:txBody>
          <a:bodyPr/>
          <a:lstStyle/>
          <a:p>
            <a:fld id="{E3B08AF7-4237-6949-8335-F63F47C2C8CC}" type="slidenum">
              <a:rPr lang="en-US" smtClean="0"/>
              <a:t>15</a:t>
            </a:fld>
            <a:endParaRPr lang="en-US"/>
          </a:p>
        </p:txBody>
      </p:sp>
    </p:spTree>
    <p:extLst>
      <p:ext uri="{BB962C8B-B14F-4D97-AF65-F5344CB8AC3E}">
        <p14:creationId xmlns:p14="http://schemas.microsoft.com/office/powerpoint/2010/main" val="334415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stage boot loader</a:t>
            </a:r>
          </a:p>
        </p:txBody>
      </p:sp>
      <p:sp>
        <p:nvSpPr>
          <p:cNvPr id="3" name="Content Placeholder 2"/>
          <p:cNvSpPr>
            <a:spLocks noGrp="1"/>
          </p:cNvSpPr>
          <p:nvPr>
            <p:ph idx="1"/>
          </p:nvPr>
        </p:nvSpPr>
        <p:spPr/>
        <p:txBody>
          <a:bodyPr>
            <a:normAutofit fontScale="70000" lnSpcReduction="20000"/>
          </a:bodyPr>
          <a:lstStyle/>
          <a:p>
            <a:r>
              <a:rPr lang="en-US"/>
              <a:t>Uboot sẽ đóng vai trò là second stage (SPL) và third stage (TPL) boot loader.</a:t>
            </a:r>
          </a:p>
          <a:p>
            <a:r>
              <a:rPr lang="en-US"/>
              <a:t>Những tình huống trong dự án mà chúng ta phải làm việc với uboot:</a:t>
            </a:r>
          </a:p>
          <a:p>
            <a:pPr lvl="1"/>
            <a:r>
              <a:rPr lang="en-US"/>
              <a:t>Check phần cứng. Một số lỗi xảy ra mà chúng ta không thể phân biệt được đó là lỗi của phần cứng hay phần mềm.</a:t>
            </a:r>
          </a:p>
          <a:p>
            <a:pPr lvl="1"/>
            <a:r>
              <a:rPr lang="en-US"/>
              <a:t>Cấu hình lại chân pin.</a:t>
            </a:r>
          </a:p>
          <a:p>
            <a:pPr lvl="2"/>
            <a:r>
              <a:rPr lang="en-US"/>
              <a:t>Board BBB đang có mặc định 4 cổng serial. Chúng ta muốn lấy chân pin của 3 cổng để dùng vào việc khác =&gt; Cấu hình lại chân pin.</a:t>
            </a:r>
          </a:p>
          <a:p>
            <a:pPr lvl="1"/>
            <a:r>
              <a:rPr lang="en-US"/>
              <a:t>Sửa lại giao diện boot</a:t>
            </a:r>
          </a:p>
          <a:p>
            <a:pPr lvl="2"/>
            <a:r>
              <a:rPr lang="en-US"/>
              <a:t>Một số thiết bị cho phép hiển thị logo ngay khi bật nguồn.</a:t>
            </a:r>
            <a:endParaRPr lang="en-US" dirty="0"/>
          </a:p>
          <a:p>
            <a:pPr lvl="1"/>
            <a:r>
              <a:rPr lang="en-US"/>
              <a:t>Nhìn chung, đa số công việc mà chúng ta làm với uboot sẽ làm nhiệm vụ chuẩn bị môi trường để boot được linux từ thiết bị lưu trữ.</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16</a:t>
            </a:fld>
            <a:endParaRPr lang="en-US"/>
          </a:p>
        </p:txBody>
      </p:sp>
    </p:spTree>
    <p:extLst>
      <p:ext uri="{BB962C8B-B14F-4D97-AF65-F5344CB8AC3E}">
        <p14:creationId xmlns:p14="http://schemas.microsoft.com/office/powerpoint/2010/main" val="1086677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Kiến trúc của uboot</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17</a:t>
            </a:fld>
            <a:endParaRPr lang="en-US"/>
          </a:p>
        </p:txBody>
      </p:sp>
      <p:grpSp>
        <p:nvGrpSpPr>
          <p:cNvPr id="7" name="Group 6">
            <a:extLst>
              <a:ext uri="{FF2B5EF4-FFF2-40B4-BE49-F238E27FC236}">
                <a16:creationId xmlns:a16="http://schemas.microsoft.com/office/drawing/2014/main" id="{7DEF567D-702D-4F2E-A390-B0EC79D9FE20}"/>
              </a:ext>
            </a:extLst>
          </p:cNvPr>
          <p:cNvGrpSpPr/>
          <p:nvPr/>
        </p:nvGrpSpPr>
        <p:grpSpPr>
          <a:xfrm>
            <a:off x="1971675" y="1071562"/>
            <a:ext cx="5200650" cy="3000375"/>
            <a:chOff x="0" y="0"/>
            <a:chExt cx="5200650" cy="3000375"/>
          </a:xfrm>
        </p:grpSpPr>
        <p:sp>
          <p:nvSpPr>
            <p:cNvPr id="8" name="Rectangle 7">
              <a:extLst>
                <a:ext uri="{FF2B5EF4-FFF2-40B4-BE49-F238E27FC236}">
                  <a16:creationId xmlns:a16="http://schemas.microsoft.com/office/drawing/2014/main" id="{D2BEE13E-11D3-4F58-8623-F561840A4146}"/>
                </a:ext>
              </a:extLst>
            </p:cNvPr>
            <p:cNvSpPr/>
            <p:nvPr/>
          </p:nvSpPr>
          <p:spPr>
            <a:xfrm>
              <a:off x="0" y="0"/>
              <a:ext cx="2143125" cy="300037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00" b="1">
                  <a:solidFill>
                    <a:sysClr val="windowText" lastClr="000000"/>
                  </a:solidFill>
                </a:rPr>
                <a:t>Linux</a:t>
              </a:r>
            </a:p>
          </p:txBody>
        </p:sp>
        <p:sp>
          <p:nvSpPr>
            <p:cNvPr id="9" name="Rectangle 8">
              <a:extLst>
                <a:ext uri="{FF2B5EF4-FFF2-40B4-BE49-F238E27FC236}">
                  <a16:creationId xmlns:a16="http://schemas.microsoft.com/office/drawing/2014/main" id="{30433283-4AD2-4DA7-B1A2-700DA0B9C0E3}"/>
                </a:ext>
              </a:extLst>
            </p:cNvPr>
            <p:cNvSpPr/>
            <p:nvPr/>
          </p:nvSpPr>
          <p:spPr>
            <a:xfrm>
              <a:off x="142875" y="323850"/>
              <a:ext cx="1819275" cy="58102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ysClr val="windowText" lastClr="000000"/>
                  </a:solidFill>
                </a:rPr>
                <a:t>Application</a:t>
              </a:r>
            </a:p>
          </p:txBody>
        </p:sp>
        <p:sp>
          <p:nvSpPr>
            <p:cNvPr id="10" name="Rectangle 9">
              <a:extLst>
                <a:ext uri="{FF2B5EF4-FFF2-40B4-BE49-F238E27FC236}">
                  <a16:creationId xmlns:a16="http://schemas.microsoft.com/office/drawing/2014/main" id="{D8140D95-663D-426A-B485-1B830A3F28A9}"/>
                </a:ext>
              </a:extLst>
            </p:cNvPr>
            <p:cNvSpPr/>
            <p:nvPr/>
          </p:nvSpPr>
          <p:spPr>
            <a:xfrm>
              <a:off x="142875" y="1295400"/>
              <a:ext cx="1819275" cy="58102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ysClr val="windowText" lastClr="000000"/>
                  </a:solidFill>
                </a:rPr>
                <a:t>Kernel</a:t>
              </a:r>
              <a:r>
                <a:rPr lang="en-US" sz="1100" baseline="0">
                  <a:solidFill>
                    <a:sysClr val="windowText" lastClr="000000"/>
                  </a:solidFill>
                </a:rPr>
                <a:t> space</a:t>
              </a:r>
              <a:endParaRPr lang="en-US" sz="1100">
                <a:solidFill>
                  <a:sysClr val="windowText" lastClr="000000"/>
                </a:solidFill>
              </a:endParaRPr>
            </a:p>
          </p:txBody>
        </p:sp>
        <p:sp>
          <p:nvSpPr>
            <p:cNvPr id="11" name="Rectangle 10">
              <a:extLst>
                <a:ext uri="{FF2B5EF4-FFF2-40B4-BE49-F238E27FC236}">
                  <a16:creationId xmlns:a16="http://schemas.microsoft.com/office/drawing/2014/main" id="{85A960E9-73DD-4E49-99FE-906FE4732CC3}"/>
                </a:ext>
              </a:extLst>
            </p:cNvPr>
            <p:cNvSpPr/>
            <p:nvPr/>
          </p:nvSpPr>
          <p:spPr>
            <a:xfrm>
              <a:off x="142875" y="2238375"/>
              <a:ext cx="1819275" cy="581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ysClr val="windowText" lastClr="000000"/>
                  </a:solidFill>
                </a:rPr>
                <a:t>Device driver</a:t>
              </a:r>
            </a:p>
          </p:txBody>
        </p:sp>
        <p:cxnSp>
          <p:nvCxnSpPr>
            <p:cNvPr id="12" name="Straight Arrow Connector 11">
              <a:extLst>
                <a:ext uri="{FF2B5EF4-FFF2-40B4-BE49-F238E27FC236}">
                  <a16:creationId xmlns:a16="http://schemas.microsoft.com/office/drawing/2014/main" id="{D2FF9706-89BF-4076-BA94-BBEBAFD5EE9D}"/>
                </a:ext>
              </a:extLst>
            </p:cNvPr>
            <p:cNvCxnSpPr>
              <a:stCxn id="9" idx="2"/>
              <a:endCxn id="10" idx="0"/>
            </p:cNvCxnSpPr>
            <p:nvPr/>
          </p:nvCxnSpPr>
          <p:spPr>
            <a:xfrm>
              <a:off x="1052513" y="904875"/>
              <a:ext cx="0" cy="3905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7E59EF-FD2C-49F9-844E-DA71A87FF043}"/>
                </a:ext>
              </a:extLst>
            </p:cNvPr>
            <p:cNvCxnSpPr>
              <a:stCxn id="10" idx="2"/>
              <a:endCxn id="11" idx="0"/>
            </p:cNvCxnSpPr>
            <p:nvPr/>
          </p:nvCxnSpPr>
          <p:spPr>
            <a:xfrm>
              <a:off x="1052513" y="1876425"/>
              <a:ext cx="0" cy="3619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6283060-6690-41F5-AE32-A42DF7B737D8}"/>
                </a:ext>
              </a:extLst>
            </p:cNvPr>
            <p:cNvSpPr/>
            <p:nvPr/>
          </p:nvSpPr>
          <p:spPr>
            <a:xfrm>
              <a:off x="3190875" y="333375"/>
              <a:ext cx="1819275" cy="58102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ysClr val="windowText" lastClr="000000"/>
                  </a:solidFill>
                </a:rPr>
                <a:t>Command line</a:t>
              </a:r>
            </a:p>
          </p:txBody>
        </p:sp>
        <p:sp>
          <p:nvSpPr>
            <p:cNvPr id="15" name="Rectangle 14">
              <a:extLst>
                <a:ext uri="{FF2B5EF4-FFF2-40B4-BE49-F238E27FC236}">
                  <a16:creationId xmlns:a16="http://schemas.microsoft.com/office/drawing/2014/main" id="{618250AC-0233-41C6-BDD7-4F9BEEA0B721}"/>
                </a:ext>
              </a:extLst>
            </p:cNvPr>
            <p:cNvSpPr/>
            <p:nvPr/>
          </p:nvSpPr>
          <p:spPr>
            <a:xfrm>
              <a:off x="3190875" y="1304925"/>
              <a:ext cx="1819275" cy="58102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ysClr val="windowText" lastClr="000000"/>
                  </a:solidFill>
                </a:rPr>
                <a:t>Middle ware</a:t>
              </a:r>
            </a:p>
          </p:txBody>
        </p:sp>
        <p:sp>
          <p:nvSpPr>
            <p:cNvPr id="16" name="Rectangle 15">
              <a:extLst>
                <a:ext uri="{FF2B5EF4-FFF2-40B4-BE49-F238E27FC236}">
                  <a16:creationId xmlns:a16="http://schemas.microsoft.com/office/drawing/2014/main" id="{AC6CDC7A-D7AD-4E9E-8967-74CEE52A1F6B}"/>
                </a:ext>
              </a:extLst>
            </p:cNvPr>
            <p:cNvSpPr/>
            <p:nvPr/>
          </p:nvSpPr>
          <p:spPr>
            <a:xfrm>
              <a:off x="3190875" y="2247900"/>
              <a:ext cx="1819275" cy="58102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ysClr val="windowText" lastClr="000000"/>
                  </a:solidFill>
                </a:rPr>
                <a:t>Device driver</a:t>
              </a:r>
            </a:p>
          </p:txBody>
        </p:sp>
        <p:cxnSp>
          <p:nvCxnSpPr>
            <p:cNvPr id="17" name="Straight Arrow Connector 16">
              <a:extLst>
                <a:ext uri="{FF2B5EF4-FFF2-40B4-BE49-F238E27FC236}">
                  <a16:creationId xmlns:a16="http://schemas.microsoft.com/office/drawing/2014/main" id="{37C55923-FAF6-426F-B55D-47626C34649B}"/>
                </a:ext>
              </a:extLst>
            </p:cNvPr>
            <p:cNvCxnSpPr>
              <a:stCxn id="14" idx="2"/>
              <a:endCxn id="15" idx="0"/>
            </p:cNvCxnSpPr>
            <p:nvPr/>
          </p:nvCxnSpPr>
          <p:spPr>
            <a:xfrm>
              <a:off x="4100513" y="914400"/>
              <a:ext cx="0" cy="3905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E00072-8BA4-43A2-B3B1-655045C57B92}"/>
                </a:ext>
              </a:extLst>
            </p:cNvPr>
            <p:cNvCxnSpPr>
              <a:stCxn id="15" idx="2"/>
              <a:endCxn id="16" idx="0"/>
            </p:cNvCxnSpPr>
            <p:nvPr/>
          </p:nvCxnSpPr>
          <p:spPr>
            <a:xfrm>
              <a:off x="4100513" y="1885950"/>
              <a:ext cx="0" cy="3619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7551C63-9C5D-44EA-8549-952608B5D365}"/>
                </a:ext>
              </a:extLst>
            </p:cNvPr>
            <p:cNvSpPr/>
            <p:nvPr/>
          </p:nvSpPr>
          <p:spPr>
            <a:xfrm>
              <a:off x="3057525" y="0"/>
              <a:ext cx="2143125" cy="300037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400" b="1">
                  <a:solidFill>
                    <a:sysClr val="windowText" lastClr="000000"/>
                  </a:solidFill>
                </a:rPr>
                <a:t>U-boot</a:t>
              </a:r>
            </a:p>
          </p:txBody>
        </p:sp>
      </p:grpSp>
    </p:spTree>
    <p:extLst>
      <p:ext uri="{BB962C8B-B14F-4D97-AF65-F5344CB8AC3E}">
        <p14:creationId xmlns:p14="http://schemas.microsoft.com/office/powerpoint/2010/main" val="3437036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Kiến trúc của uboot</a:t>
            </a:r>
            <a:endParaRPr lang="en-US" dirty="0"/>
          </a:p>
        </p:txBody>
      </p:sp>
      <p:sp>
        <p:nvSpPr>
          <p:cNvPr id="3" name="Content Placeholder 2"/>
          <p:cNvSpPr>
            <a:spLocks noGrp="1"/>
          </p:cNvSpPr>
          <p:nvPr>
            <p:ph idx="1"/>
          </p:nvPr>
        </p:nvSpPr>
        <p:spPr/>
        <p:txBody>
          <a:bodyPr>
            <a:normAutofit fontScale="77500" lnSpcReduction="20000"/>
          </a:bodyPr>
          <a:lstStyle/>
          <a:p>
            <a:r>
              <a:rPr lang="en-US"/>
              <a:t>Uboot được xây dựng với tư tưởng như sau:</a:t>
            </a:r>
          </a:p>
          <a:p>
            <a:pPr lvl="1"/>
            <a:r>
              <a:rPr lang="en-US"/>
              <a:t>Tầng thấp nhất là các device driver. Chúng làm nhiệm vụ điều khiển phần cứng. Chức năng sẽ tập chung vào cấu hình clock, power, pinmuxing, đọc ghi dữ liệu từ thiết bị nhớ.</a:t>
            </a:r>
          </a:p>
          <a:p>
            <a:pPr lvl="1"/>
            <a:r>
              <a:rPr lang="en-US"/>
              <a:t>Tầng thư viện: Là các library với những API như printf, debug_log, read(), write()…</a:t>
            </a:r>
          </a:p>
          <a:p>
            <a:pPr lvl="1"/>
            <a:r>
              <a:rPr lang="en-US"/>
              <a:t>Tầng application: Là các command line. Như read, load, bootm…</a:t>
            </a:r>
          </a:p>
          <a:p>
            <a:r>
              <a:rPr lang="en-US"/>
              <a:t>Mục đich cuối cùng của uboot là thực hiện boot script. Boot script sẽ gọi 1 loạt các command line để thực hiện việc boot hệ điều hành.</a:t>
            </a:r>
            <a:endParaRPr lang="en-US" dirty="0"/>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18</a:t>
            </a:fld>
            <a:endParaRPr lang="en-US"/>
          </a:p>
        </p:txBody>
      </p:sp>
    </p:spTree>
    <p:extLst>
      <p:ext uri="{BB962C8B-B14F-4D97-AF65-F5344CB8AC3E}">
        <p14:creationId xmlns:p14="http://schemas.microsoft.com/office/powerpoint/2010/main" val="1263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4124C8-302D-1E27-ECA7-469235ACFF24}"/>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240727D6-57D9-C583-9F7B-D84D45AB3412}"/>
              </a:ext>
            </a:extLst>
          </p:cNvPr>
          <p:cNvSpPr>
            <a:spLocks noGrp="1"/>
          </p:cNvSpPr>
          <p:nvPr>
            <p:ph type="body" idx="1"/>
          </p:nvPr>
        </p:nvSpPr>
        <p:spPr/>
        <p:txBody>
          <a:bodyPr/>
          <a:lstStyle/>
          <a:p>
            <a:r>
              <a:rPr lang="en-US"/>
              <a:t>Demo về command line và boot script của uboot</a:t>
            </a:r>
          </a:p>
        </p:txBody>
      </p:sp>
      <p:sp>
        <p:nvSpPr>
          <p:cNvPr id="4" name="Footer Placeholder 3">
            <a:extLst>
              <a:ext uri="{FF2B5EF4-FFF2-40B4-BE49-F238E27FC236}">
                <a16:creationId xmlns:a16="http://schemas.microsoft.com/office/drawing/2014/main" id="{8FF73A92-698B-9BE4-FD00-DF48575AB18B}"/>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274553F4-C5A7-B168-E47D-9586A3B2424F}"/>
              </a:ext>
            </a:extLst>
          </p:cNvPr>
          <p:cNvSpPr>
            <a:spLocks noGrp="1"/>
          </p:cNvSpPr>
          <p:nvPr>
            <p:ph type="sldNum" sz="quarter" idx="12"/>
          </p:nvPr>
        </p:nvSpPr>
        <p:spPr/>
        <p:txBody>
          <a:bodyPr/>
          <a:lstStyle/>
          <a:p>
            <a:fld id="{E3B08AF7-4237-6949-8335-F63F47C2C8CC}" type="slidenum">
              <a:rPr lang="en-US" smtClean="0"/>
              <a:t>19</a:t>
            </a:fld>
            <a:endParaRPr lang="en-US"/>
          </a:p>
        </p:txBody>
      </p:sp>
    </p:spTree>
    <p:extLst>
      <p:ext uri="{BB962C8B-B14F-4D97-AF65-F5344CB8AC3E}">
        <p14:creationId xmlns:p14="http://schemas.microsoft.com/office/powerpoint/2010/main" val="1922871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First stage boot loader</a:t>
            </a:r>
          </a:p>
          <a:p>
            <a:r>
              <a:rPr lang="en-US" dirty="0"/>
              <a:t>Second stage boot loader</a:t>
            </a:r>
          </a:p>
          <a:p>
            <a:r>
              <a:rPr lang="en-US" dirty="0"/>
              <a:t>Third stage boot loader</a:t>
            </a:r>
          </a:p>
          <a:p>
            <a:r>
              <a:rPr lang="en-US" dirty="0" err="1"/>
              <a:t>Uboot</a:t>
            </a:r>
            <a:r>
              <a:rPr lang="en-US" dirty="0"/>
              <a:t> architecture.</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2</a:t>
            </a:fld>
            <a:endParaRPr lang="en-US"/>
          </a:p>
        </p:txBody>
      </p:sp>
    </p:spTree>
    <p:extLst>
      <p:ext uri="{BB962C8B-B14F-4D97-AF65-F5344CB8AC3E}">
        <p14:creationId xmlns:p14="http://schemas.microsoft.com/office/powerpoint/2010/main" val="2352078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9345-495D-3936-713B-C7FA2AE928C3}"/>
              </a:ext>
            </a:extLst>
          </p:cNvPr>
          <p:cNvSpPr>
            <a:spLocks noGrp="1"/>
          </p:cNvSpPr>
          <p:nvPr>
            <p:ph type="title"/>
          </p:nvPr>
        </p:nvSpPr>
        <p:spPr/>
        <p:txBody>
          <a:bodyPr/>
          <a:lstStyle/>
          <a:p>
            <a:r>
              <a:rPr lang="en-US"/>
              <a:t>Uboot source code</a:t>
            </a:r>
          </a:p>
        </p:txBody>
      </p:sp>
      <p:sp>
        <p:nvSpPr>
          <p:cNvPr id="10" name="Text Placeholder 9">
            <a:extLst>
              <a:ext uri="{FF2B5EF4-FFF2-40B4-BE49-F238E27FC236}">
                <a16:creationId xmlns:a16="http://schemas.microsoft.com/office/drawing/2014/main" id="{240727D6-57D9-C583-9F7B-D84D45AB3412}"/>
              </a:ext>
            </a:extLst>
          </p:cNvPr>
          <p:cNvSpPr>
            <a:spLocks noGrp="1"/>
          </p:cNvSpPr>
          <p:nvPr>
            <p:ph idx="1"/>
          </p:nvPr>
        </p:nvSpPr>
        <p:spPr/>
        <p:txBody>
          <a:bodyPr/>
          <a:lstStyle/>
          <a:p>
            <a:r>
              <a:rPr lang="en-US"/>
              <a:t>Device tree.</a:t>
            </a:r>
          </a:p>
          <a:p>
            <a:pPr lvl="1"/>
            <a:r>
              <a:rPr lang="en-US"/>
              <a:t>Syntax về device tree trong uboot follow theo đúng với Linux.</a:t>
            </a:r>
          </a:p>
          <a:p>
            <a:r>
              <a:rPr lang="en-US"/>
              <a:t>Device driver</a:t>
            </a:r>
          </a:p>
          <a:p>
            <a:pPr lvl="1"/>
            <a:r>
              <a:rPr lang="en-US"/>
              <a:t>Template về driver của uboot khá giống với Linux.</a:t>
            </a:r>
          </a:p>
          <a:p>
            <a:r>
              <a:rPr lang="en-US"/>
              <a:t>Command line</a:t>
            </a:r>
          </a:p>
        </p:txBody>
      </p:sp>
      <p:sp>
        <p:nvSpPr>
          <p:cNvPr id="4" name="Footer Placeholder 3">
            <a:extLst>
              <a:ext uri="{FF2B5EF4-FFF2-40B4-BE49-F238E27FC236}">
                <a16:creationId xmlns:a16="http://schemas.microsoft.com/office/drawing/2014/main" id="{8FF73A92-698B-9BE4-FD00-DF48575AB18B}"/>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274553F4-C5A7-B168-E47D-9586A3B2424F}"/>
              </a:ext>
            </a:extLst>
          </p:cNvPr>
          <p:cNvSpPr>
            <a:spLocks noGrp="1"/>
          </p:cNvSpPr>
          <p:nvPr>
            <p:ph type="sldNum" sz="quarter" idx="12"/>
          </p:nvPr>
        </p:nvSpPr>
        <p:spPr/>
        <p:txBody>
          <a:bodyPr/>
          <a:lstStyle/>
          <a:p>
            <a:fld id="{E3B08AF7-4237-6949-8335-F63F47C2C8CC}" type="slidenum">
              <a:rPr lang="en-US" smtClean="0"/>
              <a:t>20</a:t>
            </a:fld>
            <a:endParaRPr lang="en-US"/>
          </a:p>
        </p:txBody>
      </p:sp>
    </p:spTree>
    <p:extLst>
      <p:ext uri="{BB962C8B-B14F-4D97-AF65-F5344CB8AC3E}">
        <p14:creationId xmlns:p14="http://schemas.microsoft.com/office/powerpoint/2010/main" val="1809657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5E13-A2C6-600F-D246-CB9722E929B6}"/>
              </a:ext>
            </a:extLst>
          </p:cNvPr>
          <p:cNvSpPr>
            <a:spLocks noGrp="1"/>
          </p:cNvSpPr>
          <p:nvPr>
            <p:ph type="title"/>
          </p:nvPr>
        </p:nvSpPr>
        <p:spPr/>
        <p:txBody>
          <a:bodyPr/>
          <a:lstStyle/>
          <a:p>
            <a:r>
              <a:rPr lang="en-US" dirty="0" err="1"/>
              <a:t>Uboot</a:t>
            </a:r>
            <a:r>
              <a:rPr lang="en-US" dirty="0"/>
              <a:t> source tree</a:t>
            </a:r>
          </a:p>
        </p:txBody>
      </p:sp>
      <p:sp>
        <p:nvSpPr>
          <p:cNvPr id="4" name="Footer Placeholder 3">
            <a:extLst>
              <a:ext uri="{FF2B5EF4-FFF2-40B4-BE49-F238E27FC236}">
                <a16:creationId xmlns:a16="http://schemas.microsoft.com/office/drawing/2014/main" id="{A2F1D8F0-A995-B480-7FB5-B344A7414513}"/>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B697CA9F-5A9F-7F9D-F688-5D839C4CF1E3}"/>
              </a:ext>
            </a:extLst>
          </p:cNvPr>
          <p:cNvSpPr>
            <a:spLocks noGrp="1"/>
          </p:cNvSpPr>
          <p:nvPr>
            <p:ph type="sldNum" sz="quarter" idx="12"/>
          </p:nvPr>
        </p:nvSpPr>
        <p:spPr/>
        <p:txBody>
          <a:bodyPr/>
          <a:lstStyle/>
          <a:p>
            <a:fld id="{E3B08AF7-4237-6949-8335-F63F47C2C8CC}" type="slidenum">
              <a:rPr lang="en-US" smtClean="0"/>
              <a:t>21</a:t>
            </a:fld>
            <a:endParaRPr lang="en-US"/>
          </a:p>
        </p:txBody>
      </p:sp>
      <p:sp>
        <p:nvSpPr>
          <p:cNvPr id="36" name="Content Placeholder 35">
            <a:extLst>
              <a:ext uri="{FF2B5EF4-FFF2-40B4-BE49-F238E27FC236}">
                <a16:creationId xmlns:a16="http://schemas.microsoft.com/office/drawing/2014/main" id="{99DD17F7-94F6-CF4A-6CE5-0D0AE1012042}"/>
              </a:ext>
            </a:extLst>
          </p:cNvPr>
          <p:cNvSpPr>
            <a:spLocks noGrp="1"/>
          </p:cNvSpPr>
          <p:nvPr>
            <p:ph idx="1"/>
          </p:nvPr>
        </p:nvSpPr>
        <p:spPr/>
        <p:txBody>
          <a:bodyPr>
            <a:normAutofit fontScale="47500" lnSpcReduction="20000"/>
          </a:bodyPr>
          <a:lstStyle/>
          <a:p>
            <a:r>
              <a:rPr lang="vi-VN" dirty="0" err="1"/>
              <a:t>arch</a:t>
            </a:r>
            <a:r>
              <a:rPr lang="vi-VN" dirty="0"/>
              <a:t>/	Mã nguồn theo kiến trúc CPU (ARM, RISC-V, x86...). Gồm </a:t>
            </a:r>
            <a:r>
              <a:rPr lang="vi-VN" dirty="0" err="1"/>
              <a:t>startup</a:t>
            </a:r>
            <a:r>
              <a:rPr lang="vi-VN" dirty="0"/>
              <a:t> </a:t>
            </a:r>
            <a:r>
              <a:rPr lang="vi-VN" dirty="0" err="1"/>
              <a:t>code</a:t>
            </a:r>
            <a:r>
              <a:rPr lang="vi-VN" dirty="0"/>
              <a:t>, </a:t>
            </a:r>
            <a:r>
              <a:rPr lang="vi-VN" dirty="0" err="1"/>
              <a:t>low-level</a:t>
            </a:r>
            <a:r>
              <a:rPr lang="vi-VN" dirty="0"/>
              <a:t> </a:t>
            </a:r>
            <a:r>
              <a:rPr lang="vi-VN" dirty="0" err="1"/>
              <a:t>init</a:t>
            </a:r>
            <a:endParaRPr lang="vi-VN" dirty="0"/>
          </a:p>
          <a:p>
            <a:r>
              <a:rPr lang="vi-VN" dirty="0" err="1"/>
              <a:t>board</a:t>
            </a:r>
            <a:r>
              <a:rPr lang="vi-VN" dirty="0"/>
              <a:t>/	Mỗi </a:t>
            </a:r>
            <a:r>
              <a:rPr lang="vi-VN" dirty="0" err="1"/>
              <a:t>board</a:t>
            </a:r>
            <a:r>
              <a:rPr lang="vi-VN" dirty="0"/>
              <a:t> có thư mục riêng. Chứa </a:t>
            </a:r>
            <a:r>
              <a:rPr lang="vi-VN" dirty="0" err="1"/>
              <a:t>init</a:t>
            </a:r>
            <a:r>
              <a:rPr lang="vi-VN" dirty="0"/>
              <a:t> </a:t>
            </a:r>
            <a:r>
              <a:rPr lang="vi-VN" dirty="0" err="1"/>
              <a:t>code</a:t>
            </a:r>
            <a:r>
              <a:rPr lang="vi-VN" dirty="0"/>
              <a:t> riêng biệt cho từng </a:t>
            </a:r>
            <a:r>
              <a:rPr lang="vi-VN" dirty="0" err="1"/>
              <a:t>board</a:t>
            </a:r>
            <a:endParaRPr lang="vi-VN" dirty="0"/>
          </a:p>
          <a:p>
            <a:r>
              <a:rPr lang="vi-VN" dirty="0" err="1"/>
              <a:t>cmd</a:t>
            </a:r>
            <a:r>
              <a:rPr lang="vi-VN" dirty="0"/>
              <a:t>/	Các lệnh CLI của U-</a:t>
            </a:r>
            <a:r>
              <a:rPr lang="vi-VN" dirty="0" err="1"/>
              <a:t>Boot</a:t>
            </a:r>
            <a:r>
              <a:rPr lang="vi-VN" dirty="0"/>
              <a:t> (</a:t>
            </a:r>
            <a:r>
              <a:rPr lang="vi-VN" dirty="0" err="1"/>
              <a:t>bootm</a:t>
            </a:r>
            <a:r>
              <a:rPr lang="vi-VN" dirty="0"/>
              <a:t>, </a:t>
            </a:r>
            <a:r>
              <a:rPr lang="vi-VN" dirty="0" err="1"/>
              <a:t>env</a:t>
            </a:r>
            <a:r>
              <a:rPr lang="vi-VN" dirty="0"/>
              <a:t>, </a:t>
            </a:r>
            <a:r>
              <a:rPr lang="vi-VN" dirty="0" err="1"/>
              <a:t>mmc</a:t>
            </a:r>
            <a:r>
              <a:rPr lang="vi-VN" dirty="0"/>
              <a:t>, ext4load...)</a:t>
            </a:r>
          </a:p>
          <a:p>
            <a:r>
              <a:rPr lang="vi-VN" dirty="0" err="1"/>
              <a:t>common</a:t>
            </a:r>
            <a:r>
              <a:rPr lang="vi-VN" dirty="0"/>
              <a:t>/	</a:t>
            </a:r>
            <a:r>
              <a:rPr lang="vi-VN" dirty="0" err="1"/>
              <a:t>Logic</a:t>
            </a:r>
            <a:r>
              <a:rPr lang="vi-VN" dirty="0"/>
              <a:t> chung: vòng lặp </a:t>
            </a:r>
            <a:r>
              <a:rPr lang="vi-VN" dirty="0" err="1"/>
              <a:t>main_loop</a:t>
            </a:r>
            <a:r>
              <a:rPr lang="vi-VN" dirty="0"/>
              <a:t>, </a:t>
            </a:r>
            <a:r>
              <a:rPr lang="vi-VN" dirty="0" err="1"/>
              <a:t>command</a:t>
            </a:r>
            <a:r>
              <a:rPr lang="vi-VN" dirty="0"/>
              <a:t> </a:t>
            </a:r>
            <a:r>
              <a:rPr lang="vi-VN" dirty="0" err="1"/>
              <a:t>parser</a:t>
            </a:r>
            <a:r>
              <a:rPr lang="vi-VN" dirty="0"/>
              <a:t>, </a:t>
            </a:r>
            <a:r>
              <a:rPr lang="vi-VN" dirty="0" err="1"/>
              <a:t>boot</a:t>
            </a:r>
            <a:r>
              <a:rPr lang="vi-VN" dirty="0"/>
              <a:t> </a:t>
            </a:r>
            <a:r>
              <a:rPr lang="vi-VN" dirty="0" err="1"/>
              <a:t>command</a:t>
            </a:r>
            <a:r>
              <a:rPr lang="vi-VN" dirty="0"/>
              <a:t> </a:t>
            </a:r>
            <a:r>
              <a:rPr lang="vi-VN" dirty="0" err="1"/>
              <a:t>engine</a:t>
            </a:r>
            <a:endParaRPr lang="vi-VN" dirty="0"/>
          </a:p>
          <a:p>
            <a:r>
              <a:rPr lang="vi-VN" dirty="0" err="1"/>
              <a:t>drivers</a:t>
            </a:r>
            <a:r>
              <a:rPr lang="vi-VN" dirty="0"/>
              <a:t>/	</a:t>
            </a:r>
            <a:r>
              <a:rPr lang="vi-VN" dirty="0" err="1"/>
              <a:t>Driver</a:t>
            </a:r>
            <a:r>
              <a:rPr lang="vi-VN" dirty="0"/>
              <a:t> thiết bị ngoại vi: UART, SPI, I2C, NAND, MMC, USB, </a:t>
            </a:r>
            <a:r>
              <a:rPr lang="vi-VN" dirty="0" err="1"/>
              <a:t>Ethernet</a:t>
            </a:r>
            <a:endParaRPr lang="vi-VN" dirty="0"/>
          </a:p>
          <a:p>
            <a:r>
              <a:rPr lang="vi-VN" dirty="0" err="1"/>
              <a:t>include</a:t>
            </a:r>
            <a:r>
              <a:rPr lang="vi-VN" dirty="0"/>
              <a:t>/	</a:t>
            </a:r>
            <a:r>
              <a:rPr lang="vi-VN" dirty="0" err="1"/>
              <a:t>Header</a:t>
            </a:r>
            <a:r>
              <a:rPr lang="vi-VN" dirty="0"/>
              <a:t> </a:t>
            </a:r>
            <a:r>
              <a:rPr lang="vi-VN" dirty="0" err="1"/>
              <a:t>files</a:t>
            </a:r>
            <a:r>
              <a:rPr lang="vi-VN" dirty="0"/>
              <a:t>: định nghĩa </a:t>
            </a:r>
            <a:r>
              <a:rPr lang="vi-VN" dirty="0" err="1"/>
              <a:t>interface</a:t>
            </a:r>
            <a:r>
              <a:rPr lang="vi-VN" dirty="0"/>
              <a:t>, </a:t>
            </a:r>
            <a:r>
              <a:rPr lang="vi-VN" dirty="0" err="1"/>
              <a:t>struct</a:t>
            </a:r>
            <a:r>
              <a:rPr lang="vi-VN" dirty="0"/>
              <a:t>, </a:t>
            </a:r>
            <a:r>
              <a:rPr lang="vi-VN" dirty="0" err="1"/>
              <a:t>macro</a:t>
            </a:r>
            <a:r>
              <a:rPr lang="vi-VN" dirty="0"/>
              <a:t> dùng toàn hệ thống</a:t>
            </a:r>
          </a:p>
          <a:p>
            <a:r>
              <a:rPr lang="vi-VN" dirty="0" err="1"/>
              <a:t>lib</a:t>
            </a:r>
            <a:r>
              <a:rPr lang="vi-VN" dirty="0"/>
              <a:t>/	Thư viện nền: </a:t>
            </a:r>
            <a:r>
              <a:rPr lang="vi-VN" dirty="0" err="1"/>
              <a:t>string</a:t>
            </a:r>
            <a:r>
              <a:rPr lang="vi-VN" dirty="0"/>
              <a:t>, </a:t>
            </a:r>
            <a:r>
              <a:rPr lang="vi-VN" dirty="0" err="1"/>
              <a:t>crc</a:t>
            </a:r>
            <a:r>
              <a:rPr lang="vi-VN" dirty="0"/>
              <a:t>, </a:t>
            </a:r>
            <a:r>
              <a:rPr lang="vi-VN" dirty="0" err="1"/>
              <a:t>zlib</a:t>
            </a:r>
            <a:r>
              <a:rPr lang="vi-VN" dirty="0"/>
              <a:t>, </a:t>
            </a:r>
            <a:r>
              <a:rPr lang="vi-VN" dirty="0" err="1"/>
              <a:t>vsprintf</a:t>
            </a:r>
            <a:r>
              <a:rPr lang="vi-VN" dirty="0"/>
              <a:t>, </a:t>
            </a:r>
            <a:r>
              <a:rPr lang="vi-VN" dirty="0" err="1"/>
              <a:t>malloc</a:t>
            </a:r>
            <a:r>
              <a:rPr lang="vi-VN" dirty="0"/>
              <a:t>...</a:t>
            </a:r>
          </a:p>
          <a:p>
            <a:r>
              <a:rPr lang="vi-VN" dirty="0" err="1"/>
              <a:t>fs</a:t>
            </a:r>
            <a:r>
              <a:rPr lang="vi-VN" dirty="0"/>
              <a:t>/	</a:t>
            </a:r>
            <a:r>
              <a:rPr lang="vi-VN" dirty="0" err="1"/>
              <a:t>Filesystem</a:t>
            </a:r>
            <a:r>
              <a:rPr lang="vi-VN" dirty="0"/>
              <a:t> </a:t>
            </a:r>
            <a:r>
              <a:rPr lang="vi-VN" dirty="0" err="1"/>
              <a:t>support</a:t>
            </a:r>
            <a:r>
              <a:rPr lang="vi-VN" dirty="0"/>
              <a:t>: FAT, EXT2/3/4, UBIFS, </a:t>
            </a:r>
            <a:r>
              <a:rPr lang="vi-VN" dirty="0" err="1"/>
              <a:t>SquashFS</a:t>
            </a:r>
            <a:r>
              <a:rPr lang="vi-VN" dirty="0"/>
              <a:t>, </a:t>
            </a:r>
            <a:r>
              <a:rPr lang="vi-VN" dirty="0" err="1"/>
              <a:t>yaffs</a:t>
            </a:r>
            <a:endParaRPr lang="vi-VN" dirty="0"/>
          </a:p>
          <a:p>
            <a:r>
              <a:rPr lang="vi-VN" dirty="0" err="1"/>
              <a:t>boot</a:t>
            </a:r>
            <a:r>
              <a:rPr lang="vi-VN" dirty="0"/>
              <a:t>/	</a:t>
            </a:r>
            <a:r>
              <a:rPr lang="vi-VN" dirty="0" err="1"/>
              <a:t>Logic</a:t>
            </a:r>
            <a:r>
              <a:rPr lang="vi-VN" dirty="0"/>
              <a:t> </a:t>
            </a:r>
            <a:r>
              <a:rPr lang="vi-VN" dirty="0" err="1"/>
              <a:t>boot</a:t>
            </a:r>
            <a:r>
              <a:rPr lang="vi-VN" dirty="0"/>
              <a:t> OS: </a:t>
            </a:r>
            <a:r>
              <a:rPr lang="vi-VN" dirty="0" err="1"/>
              <a:t>bootm</a:t>
            </a:r>
            <a:r>
              <a:rPr lang="vi-VN" dirty="0"/>
              <a:t>, </a:t>
            </a:r>
            <a:r>
              <a:rPr lang="vi-VN" dirty="0" err="1"/>
              <a:t>bootz</a:t>
            </a:r>
            <a:r>
              <a:rPr lang="vi-VN" dirty="0"/>
              <a:t>, hỗ trợ FIT </a:t>
            </a:r>
            <a:r>
              <a:rPr lang="vi-VN" dirty="0" err="1"/>
              <a:t>image</a:t>
            </a:r>
            <a:r>
              <a:rPr lang="vi-VN" dirty="0"/>
              <a:t>, </a:t>
            </a:r>
            <a:r>
              <a:rPr lang="vi-VN" dirty="0" err="1"/>
              <a:t>bootflow</a:t>
            </a:r>
            <a:endParaRPr lang="vi-VN" dirty="0"/>
          </a:p>
          <a:p>
            <a:r>
              <a:rPr lang="vi-VN" dirty="0" err="1"/>
              <a:t>tools</a:t>
            </a:r>
            <a:r>
              <a:rPr lang="vi-VN" dirty="0"/>
              <a:t>/	</a:t>
            </a:r>
            <a:r>
              <a:rPr lang="vi-VN" dirty="0" err="1"/>
              <a:t>Tool</a:t>
            </a:r>
            <a:r>
              <a:rPr lang="vi-VN" dirty="0"/>
              <a:t> hỗ trợ </a:t>
            </a:r>
            <a:r>
              <a:rPr lang="vi-VN" dirty="0" err="1"/>
              <a:t>build</a:t>
            </a:r>
            <a:r>
              <a:rPr lang="vi-VN" dirty="0"/>
              <a:t>, </a:t>
            </a:r>
            <a:r>
              <a:rPr lang="vi-VN" dirty="0" err="1"/>
              <a:t>sign</a:t>
            </a:r>
            <a:r>
              <a:rPr lang="vi-VN" dirty="0"/>
              <a:t> </a:t>
            </a:r>
            <a:r>
              <a:rPr lang="vi-VN" dirty="0" err="1"/>
              <a:t>image</a:t>
            </a:r>
            <a:r>
              <a:rPr lang="vi-VN" dirty="0"/>
              <a:t>: </a:t>
            </a:r>
            <a:r>
              <a:rPr lang="vi-VN" dirty="0" err="1"/>
              <a:t>mkimage</a:t>
            </a:r>
            <a:r>
              <a:rPr lang="vi-VN" dirty="0"/>
              <a:t>, </a:t>
            </a:r>
            <a:r>
              <a:rPr lang="vi-VN" dirty="0" err="1"/>
              <a:t>dumpimage</a:t>
            </a:r>
            <a:r>
              <a:rPr lang="vi-VN" dirty="0"/>
              <a:t>, </a:t>
            </a:r>
            <a:r>
              <a:rPr lang="vi-VN" dirty="0" err="1"/>
              <a:t>env</a:t>
            </a:r>
            <a:r>
              <a:rPr lang="vi-VN" dirty="0"/>
              <a:t> </a:t>
            </a:r>
            <a:r>
              <a:rPr lang="vi-VN" dirty="0" err="1"/>
              <a:t>tools</a:t>
            </a:r>
            <a:endParaRPr lang="vi-VN" dirty="0"/>
          </a:p>
          <a:p>
            <a:r>
              <a:rPr lang="vi-VN" dirty="0" err="1"/>
              <a:t>configs</a:t>
            </a:r>
            <a:r>
              <a:rPr lang="vi-VN" dirty="0"/>
              <a:t>/	Các </a:t>
            </a:r>
            <a:r>
              <a:rPr lang="vi-VN" dirty="0" err="1"/>
              <a:t>file</a:t>
            </a:r>
            <a:r>
              <a:rPr lang="vi-VN" dirty="0"/>
              <a:t> </a:t>
            </a:r>
            <a:r>
              <a:rPr lang="vi-VN" dirty="0" err="1"/>
              <a:t>defconfig</a:t>
            </a:r>
            <a:r>
              <a:rPr lang="vi-VN" dirty="0"/>
              <a:t> của </a:t>
            </a:r>
            <a:r>
              <a:rPr lang="vi-VN" dirty="0" err="1"/>
              <a:t>board</a:t>
            </a:r>
            <a:r>
              <a:rPr lang="vi-VN" dirty="0"/>
              <a:t> dùng để cấu hình khi </a:t>
            </a:r>
            <a:r>
              <a:rPr lang="vi-VN" dirty="0" err="1"/>
              <a:t>build</a:t>
            </a:r>
            <a:endParaRPr lang="vi-VN" dirty="0"/>
          </a:p>
          <a:p>
            <a:r>
              <a:rPr lang="vi-VN" dirty="0" err="1"/>
              <a:t>scripts</a:t>
            </a:r>
            <a:r>
              <a:rPr lang="vi-VN" dirty="0"/>
              <a:t>/	</a:t>
            </a:r>
            <a:r>
              <a:rPr lang="vi-VN" dirty="0" err="1"/>
              <a:t>Script</a:t>
            </a:r>
            <a:r>
              <a:rPr lang="vi-VN" dirty="0"/>
              <a:t> </a:t>
            </a:r>
            <a:r>
              <a:rPr lang="vi-VN" dirty="0" err="1"/>
              <a:t>build</a:t>
            </a:r>
            <a:r>
              <a:rPr lang="vi-VN" dirty="0"/>
              <a:t> </a:t>
            </a:r>
            <a:r>
              <a:rPr lang="vi-VN" dirty="0" err="1"/>
              <a:t>system</a:t>
            </a:r>
            <a:r>
              <a:rPr lang="vi-VN" dirty="0"/>
              <a:t>, </a:t>
            </a:r>
            <a:r>
              <a:rPr lang="vi-VN" dirty="0" err="1"/>
              <a:t>Makefile</a:t>
            </a:r>
            <a:r>
              <a:rPr lang="vi-VN" dirty="0"/>
              <a:t> </a:t>
            </a:r>
            <a:r>
              <a:rPr lang="vi-VN" dirty="0" err="1"/>
              <a:t>helper</a:t>
            </a:r>
            <a:r>
              <a:rPr lang="vi-VN" dirty="0"/>
              <a:t>, </a:t>
            </a:r>
            <a:r>
              <a:rPr lang="vi-VN" dirty="0" err="1"/>
              <a:t>linker</a:t>
            </a:r>
            <a:r>
              <a:rPr lang="vi-VN" dirty="0"/>
              <a:t> </a:t>
            </a:r>
            <a:r>
              <a:rPr lang="vi-VN" dirty="0" err="1"/>
              <a:t>script</a:t>
            </a:r>
            <a:endParaRPr lang="vi-VN" dirty="0"/>
          </a:p>
          <a:p>
            <a:r>
              <a:rPr lang="vi-VN" dirty="0" err="1"/>
              <a:t>doc</a:t>
            </a:r>
            <a:r>
              <a:rPr lang="vi-VN" dirty="0"/>
              <a:t>/	Tài liệu </a:t>
            </a:r>
            <a:r>
              <a:rPr lang="vi-VN" dirty="0" err="1"/>
              <a:t>markdown</a:t>
            </a:r>
            <a:r>
              <a:rPr lang="vi-VN" dirty="0"/>
              <a:t>: hướng dẫn, cấu hình, </a:t>
            </a:r>
            <a:r>
              <a:rPr lang="vi-VN" dirty="0" err="1"/>
              <a:t>feature</a:t>
            </a:r>
            <a:endParaRPr lang="en-US" dirty="0"/>
          </a:p>
        </p:txBody>
      </p:sp>
    </p:spTree>
    <p:extLst>
      <p:ext uri="{BB962C8B-B14F-4D97-AF65-F5344CB8AC3E}">
        <p14:creationId xmlns:p14="http://schemas.microsoft.com/office/powerpoint/2010/main" val="1797724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Uboot</a:t>
            </a:r>
            <a:r>
              <a:rPr lang="en-US" dirty="0"/>
              <a:t> device tree</a:t>
            </a:r>
          </a:p>
        </p:txBody>
      </p:sp>
      <p:sp>
        <p:nvSpPr>
          <p:cNvPr id="3" name="Content Placeholder 2"/>
          <p:cNvSpPr>
            <a:spLocks noGrp="1"/>
          </p:cNvSpPr>
          <p:nvPr>
            <p:ph idx="1"/>
          </p:nvPr>
        </p:nvSpPr>
        <p:spPr/>
        <p:txBody>
          <a:bodyPr/>
          <a:lstStyle/>
          <a:p>
            <a:r>
              <a:rPr lang="en-US" dirty="0" err="1"/>
              <a:t>Uboot</a:t>
            </a:r>
            <a:r>
              <a:rPr lang="en-US" dirty="0"/>
              <a:t> cũng sử dụng device tree tương </a:t>
            </a:r>
            <a:r>
              <a:rPr lang="en-US" dirty="0" err="1"/>
              <a:t>tự</a:t>
            </a:r>
            <a:r>
              <a:rPr lang="en-US" dirty="0"/>
              <a:t> </a:t>
            </a:r>
            <a:r>
              <a:rPr lang="en-US" dirty="0" err="1"/>
              <a:t>như</a:t>
            </a:r>
            <a:r>
              <a:rPr lang="en-US" dirty="0"/>
              <a:t> kernel. Tuy </a:t>
            </a:r>
            <a:r>
              <a:rPr lang="en-US" dirty="0" err="1"/>
              <a:t>nhiên</a:t>
            </a:r>
            <a:r>
              <a:rPr lang="en-US" dirty="0"/>
              <a:t>, các </a:t>
            </a:r>
            <a:r>
              <a:rPr lang="en-US" dirty="0" err="1"/>
              <a:t>ngoại</a:t>
            </a:r>
            <a:r>
              <a:rPr lang="en-US" dirty="0"/>
              <a:t> vi cần sử dụng </a:t>
            </a:r>
            <a:r>
              <a:rPr lang="en-US" dirty="0" err="1"/>
              <a:t>trước</a:t>
            </a:r>
            <a:r>
              <a:rPr lang="en-US" dirty="0"/>
              <a:t> </a:t>
            </a:r>
            <a:r>
              <a:rPr lang="en-US" dirty="0" err="1"/>
              <a:t>khi</a:t>
            </a:r>
            <a:r>
              <a:rPr lang="en-US" dirty="0"/>
              <a:t> device tree được </a:t>
            </a:r>
            <a:r>
              <a:rPr lang="en-US" dirty="0" err="1"/>
              <a:t>khởi</a:t>
            </a:r>
            <a:r>
              <a:rPr lang="en-US" dirty="0"/>
              <a:t> </a:t>
            </a:r>
            <a:r>
              <a:rPr lang="en-US" dirty="0" err="1"/>
              <a:t>tạo</a:t>
            </a:r>
            <a:r>
              <a:rPr lang="en-US" dirty="0"/>
              <a:t> </a:t>
            </a:r>
            <a:r>
              <a:rPr lang="en-US" dirty="0" err="1"/>
              <a:t>thì</a:t>
            </a:r>
            <a:r>
              <a:rPr lang="en-US" dirty="0"/>
              <a:t> sẽ được hardcode về hardware.</a:t>
            </a:r>
          </a:p>
          <a:p>
            <a:r>
              <a:rPr lang="en-US" dirty="0"/>
              <a:t>Device tree trong </a:t>
            </a:r>
            <a:r>
              <a:rPr lang="en-US" dirty="0" err="1"/>
              <a:t>uboot</a:t>
            </a:r>
            <a:r>
              <a:rPr lang="en-US" dirty="0"/>
              <a:t> được </a:t>
            </a:r>
            <a:r>
              <a:rPr lang="en-US" dirty="0" err="1"/>
              <a:t>đính</a:t>
            </a:r>
            <a:r>
              <a:rPr lang="en-US" dirty="0"/>
              <a:t> </a:t>
            </a:r>
            <a:r>
              <a:rPr lang="en-US" dirty="0" err="1"/>
              <a:t>kèm</a:t>
            </a:r>
            <a:r>
              <a:rPr lang="en-US" dirty="0"/>
              <a:t> trong file </a:t>
            </a:r>
            <a:r>
              <a:rPr lang="en-US" dirty="0" err="1"/>
              <a:t>uboot.img</a:t>
            </a:r>
            <a:r>
              <a:rPr lang="en-US" dirty="0"/>
              <a:t> </a:t>
            </a:r>
            <a:r>
              <a:rPr lang="en-US" dirty="0" err="1"/>
              <a:t>chứ</a:t>
            </a:r>
            <a:r>
              <a:rPr lang="en-US" dirty="0"/>
              <a:t> không được build </a:t>
            </a:r>
            <a:r>
              <a:rPr lang="en-US" dirty="0" err="1"/>
              <a:t>riêng</a:t>
            </a:r>
            <a:r>
              <a:rPr lang="en-US" dirty="0"/>
              <a:t> </a:t>
            </a:r>
            <a:r>
              <a:rPr lang="en-US" dirty="0" err="1"/>
              <a:t>ra</a:t>
            </a:r>
            <a:r>
              <a:rPr lang="en-US" dirty="0"/>
              <a:t> file </a:t>
            </a:r>
            <a:r>
              <a:rPr lang="en-US" dirty="0" err="1"/>
              <a:t>dtb</a:t>
            </a:r>
            <a:r>
              <a:rPr lang="en-US" dirty="0"/>
              <a:t>.</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22</a:t>
            </a:fld>
            <a:endParaRPr lang="en-US"/>
          </a:p>
        </p:txBody>
      </p:sp>
    </p:spTree>
    <p:extLst>
      <p:ext uri="{BB962C8B-B14F-4D97-AF65-F5344CB8AC3E}">
        <p14:creationId xmlns:p14="http://schemas.microsoft.com/office/powerpoint/2010/main" val="4278074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Uboot</a:t>
            </a:r>
            <a:r>
              <a:rPr lang="en-US" dirty="0"/>
              <a:t> driver</a:t>
            </a:r>
          </a:p>
        </p:txBody>
      </p:sp>
      <p:pic>
        <p:nvPicPr>
          <p:cNvPr id="6" name="Content Placeholder 5"/>
          <p:cNvPicPr>
            <a:picLocks noGrp="1" noChangeAspect="1"/>
          </p:cNvPicPr>
          <p:nvPr>
            <p:ph idx="1"/>
          </p:nvPr>
        </p:nvPicPr>
        <p:blipFill>
          <a:blip r:embed="rId2"/>
          <a:stretch>
            <a:fillRect/>
          </a:stretch>
        </p:blipFill>
        <p:spPr>
          <a:xfrm>
            <a:off x="1771650" y="1399381"/>
            <a:ext cx="5600700" cy="2667000"/>
          </a:xfrm>
          <a:prstGeom prst="rect">
            <a:avLst/>
          </a:prstGeom>
        </p:spPr>
      </p:pic>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23</a:t>
            </a:fld>
            <a:endParaRPr lang="en-US"/>
          </a:p>
        </p:txBody>
      </p:sp>
    </p:spTree>
    <p:extLst>
      <p:ext uri="{BB962C8B-B14F-4D97-AF65-F5344CB8AC3E}">
        <p14:creationId xmlns:p14="http://schemas.microsoft.com/office/powerpoint/2010/main" val="3258050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Uboot</a:t>
            </a:r>
            <a:r>
              <a:rPr lang="en-US" dirty="0"/>
              <a:t> command line</a:t>
            </a:r>
          </a:p>
        </p:txBody>
      </p:sp>
      <p:sp>
        <p:nvSpPr>
          <p:cNvPr id="3" name="Content Placeholder 2"/>
          <p:cNvSpPr>
            <a:spLocks noGrp="1"/>
          </p:cNvSpPr>
          <p:nvPr>
            <p:ph idx="1"/>
          </p:nvPr>
        </p:nvSpPr>
        <p:spPr/>
        <p:txBody>
          <a:bodyPr/>
          <a:lstStyle/>
          <a:p>
            <a:r>
              <a:rPr lang="en-US" dirty="0"/>
              <a:t>Command line trong </a:t>
            </a:r>
            <a:r>
              <a:rPr lang="en-US" dirty="0" err="1"/>
              <a:t>uboot</a:t>
            </a:r>
            <a:r>
              <a:rPr lang="en-US" dirty="0"/>
              <a:t> </a:t>
            </a:r>
            <a:r>
              <a:rPr lang="en-US" dirty="0" err="1"/>
              <a:t>giống</a:t>
            </a:r>
            <a:r>
              <a:rPr lang="en-US" dirty="0"/>
              <a:t> </a:t>
            </a:r>
            <a:r>
              <a:rPr lang="en-US" dirty="0" err="1"/>
              <a:t>như</a:t>
            </a:r>
            <a:r>
              <a:rPr lang="en-US" dirty="0"/>
              <a:t> </a:t>
            </a:r>
            <a:r>
              <a:rPr lang="en-US" dirty="0" err="1"/>
              <a:t>hệ</a:t>
            </a:r>
            <a:r>
              <a:rPr lang="en-US" dirty="0"/>
              <a:t> </a:t>
            </a:r>
            <a:r>
              <a:rPr lang="en-US" dirty="0" err="1"/>
              <a:t>thống</a:t>
            </a:r>
            <a:r>
              <a:rPr lang="en-US" dirty="0"/>
              <a:t> application trên Linux.</a:t>
            </a:r>
          </a:p>
          <a:p>
            <a:r>
              <a:rPr lang="en-US" dirty="0" err="1"/>
              <a:t>Toàn</a:t>
            </a:r>
            <a:r>
              <a:rPr lang="en-US" dirty="0"/>
              <a:t> </a:t>
            </a:r>
            <a:r>
              <a:rPr lang="en-US" dirty="0" err="1"/>
              <a:t>bộ</a:t>
            </a:r>
            <a:r>
              <a:rPr lang="en-US" dirty="0"/>
              <a:t> </a:t>
            </a:r>
            <a:r>
              <a:rPr lang="en-US" dirty="0" err="1"/>
              <a:t>quá</a:t>
            </a:r>
            <a:r>
              <a:rPr lang="en-US" dirty="0"/>
              <a:t> trình </a:t>
            </a:r>
            <a:r>
              <a:rPr lang="en-US" dirty="0" err="1"/>
              <a:t>hoạt</a:t>
            </a:r>
            <a:r>
              <a:rPr lang="en-US" dirty="0"/>
              <a:t> </a:t>
            </a:r>
            <a:r>
              <a:rPr lang="en-US" dirty="0" err="1"/>
              <a:t>động</a:t>
            </a:r>
            <a:r>
              <a:rPr lang="en-US" dirty="0"/>
              <a:t> sẽ </a:t>
            </a:r>
            <a:r>
              <a:rPr lang="en-US" dirty="0" err="1"/>
              <a:t>theo</a:t>
            </a:r>
            <a:r>
              <a:rPr lang="en-US" dirty="0"/>
              <a:t> 1 </a:t>
            </a:r>
            <a:r>
              <a:rPr lang="en-US" dirty="0" err="1"/>
              <a:t>luồng</a:t>
            </a:r>
            <a:r>
              <a:rPr lang="en-US" dirty="0"/>
              <a:t> </a:t>
            </a:r>
            <a:r>
              <a:rPr lang="en-US" dirty="0" err="1"/>
              <a:t>gọi</a:t>
            </a:r>
            <a:r>
              <a:rPr lang="en-US" dirty="0"/>
              <a:t> </a:t>
            </a:r>
            <a:r>
              <a:rPr lang="en-US" dirty="0" err="1"/>
              <a:t>giữa</a:t>
            </a:r>
            <a:r>
              <a:rPr lang="en-US" dirty="0"/>
              <a:t> các command line.</a:t>
            </a:r>
          </a:p>
          <a:p>
            <a:r>
              <a:rPr lang="en-US" dirty="0"/>
              <a:t>uEnv.txt</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24</a:t>
            </a:fld>
            <a:endParaRPr lang="en-US"/>
          </a:p>
        </p:txBody>
      </p:sp>
    </p:spTree>
    <p:extLst>
      <p:ext uri="{BB962C8B-B14F-4D97-AF65-F5344CB8AC3E}">
        <p14:creationId xmlns:p14="http://schemas.microsoft.com/office/powerpoint/2010/main" val="2355692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stage boot loader</a:t>
            </a:r>
          </a:p>
        </p:txBody>
      </p:sp>
      <p:sp>
        <p:nvSpPr>
          <p:cNvPr id="3" name="Content Placeholder 2"/>
          <p:cNvSpPr>
            <a:spLocks noGrp="1"/>
          </p:cNvSpPr>
          <p:nvPr>
            <p:ph idx="1"/>
          </p:nvPr>
        </p:nvSpPr>
        <p:spPr/>
        <p:txBody>
          <a:bodyPr/>
          <a:lstStyle/>
          <a:p>
            <a:r>
              <a:rPr lang="en-US" dirty="0"/>
              <a:t>SPL/MLO file có thể được load thông qua </a:t>
            </a:r>
            <a:r>
              <a:rPr lang="en-US" dirty="0" err="1"/>
              <a:t>uart</a:t>
            </a:r>
            <a:r>
              <a:rPr lang="en-US" dirty="0"/>
              <a:t>, </a:t>
            </a:r>
            <a:r>
              <a:rPr lang="en-US" dirty="0" err="1"/>
              <a:t>sdcard</a:t>
            </a:r>
            <a:r>
              <a:rPr lang="en-US" dirty="0"/>
              <a:t> </a:t>
            </a:r>
            <a:r>
              <a:rPr lang="en-US" dirty="0" err="1"/>
              <a:t>hoặc</a:t>
            </a:r>
            <a:r>
              <a:rPr lang="en-US" dirty="0"/>
              <a:t> </a:t>
            </a:r>
            <a:r>
              <a:rPr lang="en-US" dirty="0" err="1"/>
              <a:t>eMMC</a:t>
            </a:r>
            <a:r>
              <a:rPr lang="en-US" dirty="0"/>
              <a:t>.</a:t>
            </a:r>
          </a:p>
          <a:p>
            <a:pPr lvl="1"/>
            <a:r>
              <a:rPr lang="en-US" dirty="0" err="1"/>
              <a:t>Khởi</a:t>
            </a:r>
            <a:r>
              <a:rPr lang="en-US" dirty="0"/>
              <a:t> </a:t>
            </a:r>
            <a:r>
              <a:rPr lang="en-US" dirty="0" err="1"/>
              <a:t>tạo</a:t>
            </a:r>
            <a:r>
              <a:rPr lang="en-US" dirty="0"/>
              <a:t> 1 </a:t>
            </a:r>
            <a:r>
              <a:rPr lang="en-US" dirty="0" err="1"/>
              <a:t>số</a:t>
            </a:r>
            <a:r>
              <a:rPr lang="en-US" dirty="0"/>
              <a:t> clock </a:t>
            </a:r>
            <a:r>
              <a:rPr lang="en-US" dirty="0" err="1"/>
              <a:t>quan</a:t>
            </a:r>
            <a:r>
              <a:rPr lang="en-US" dirty="0"/>
              <a:t> </a:t>
            </a:r>
            <a:r>
              <a:rPr lang="en-US" dirty="0" err="1"/>
              <a:t>trọng</a:t>
            </a:r>
            <a:r>
              <a:rPr lang="en-US" dirty="0"/>
              <a:t>, static ram, 1 </a:t>
            </a:r>
            <a:r>
              <a:rPr lang="en-US" dirty="0" err="1"/>
              <a:t>số</a:t>
            </a:r>
            <a:r>
              <a:rPr lang="en-US" dirty="0"/>
              <a:t> </a:t>
            </a:r>
            <a:r>
              <a:rPr lang="en-US" dirty="0" err="1"/>
              <a:t>ngoại</a:t>
            </a:r>
            <a:r>
              <a:rPr lang="en-US" dirty="0"/>
              <a:t> vi </a:t>
            </a:r>
            <a:r>
              <a:rPr lang="en-US" dirty="0" err="1"/>
              <a:t>như</a:t>
            </a:r>
            <a:r>
              <a:rPr lang="en-US" dirty="0"/>
              <a:t> serial…</a:t>
            </a:r>
          </a:p>
          <a:p>
            <a:pPr lvl="1"/>
            <a:r>
              <a:rPr lang="en-US" dirty="0"/>
              <a:t>Boot trap loader – </a:t>
            </a:r>
            <a:r>
              <a:rPr lang="en-US" dirty="0" err="1"/>
              <a:t>start.S</a:t>
            </a:r>
            <a:endParaRPr lang="en-US" dirty="0"/>
          </a:p>
          <a:p>
            <a:pPr lvl="1"/>
            <a:r>
              <a:rPr lang="en-US" dirty="0" err="1"/>
              <a:t>board_init_f</a:t>
            </a:r>
            <a:endParaRPr lang="en-US" dirty="0"/>
          </a:p>
          <a:p>
            <a:pPr lvl="1"/>
            <a:r>
              <a:rPr lang="en-US" dirty="0" err="1"/>
              <a:t>board_init_r</a:t>
            </a:r>
            <a:endParaRPr lang="en-US" dirty="0"/>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25</a:t>
            </a:fld>
            <a:endParaRPr lang="en-US"/>
          </a:p>
        </p:txBody>
      </p:sp>
    </p:spTree>
    <p:extLst>
      <p:ext uri="{BB962C8B-B14F-4D97-AF65-F5344CB8AC3E}">
        <p14:creationId xmlns:p14="http://schemas.microsoft.com/office/powerpoint/2010/main" val="1497218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stage boot loader</a:t>
            </a:r>
          </a:p>
        </p:txBody>
      </p:sp>
      <p:sp>
        <p:nvSpPr>
          <p:cNvPr id="3" name="Content Placeholder 2"/>
          <p:cNvSpPr>
            <a:spLocks noGrp="1"/>
          </p:cNvSpPr>
          <p:nvPr>
            <p:ph idx="1"/>
          </p:nvPr>
        </p:nvSpPr>
        <p:spPr/>
        <p:txBody>
          <a:bodyPr/>
          <a:lstStyle/>
          <a:p>
            <a:r>
              <a:rPr lang="en-US" dirty="0" err="1"/>
              <a:t>Khởi</a:t>
            </a:r>
            <a:r>
              <a:rPr lang="en-US" dirty="0"/>
              <a:t> </a:t>
            </a:r>
            <a:r>
              <a:rPr lang="en-US" dirty="0" err="1"/>
              <a:t>tạo</a:t>
            </a:r>
            <a:r>
              <a:rPr lang="en-US" dirty="0"/>
              <a:t> </a:t>
            </a:r>
            <a:r>
              <a:rPr lang="en-US" dirty="0" err="1"/>
              <a:t>tài</a:t>
            </a:r>
            <a:r>
              <a:rPr lang="en-US" dirty="0"/>
              <a:t> </a:t>
            </a:r>
            <a:r>
              <a:rPr lang="en-US" dirty="0" err="1"/>
              <a:t>nguyên</a:t>
            </a:r>
            <a:r>
              <a:rPr lang="en-US" dirty="0"/>
              <a:t> </a:t>
            </a:r>
            <a:r>
              <a:rPr lang="en-US" dirty="0" err="1"/>
              <a:t>hệ</a:t>
            </a:r>
            <a:r>
              <a:rPr lang="en-US" dirty="0"/>
              <a:t> </a:t>
            </a:r>
            <a:r>
              <a:rPr lang="en-US" dirty="0" err="1"/>
              <a:t>thống</a:t>
            </a:r>
            <a:r>
              <a:rPr lang="en-US" dirty="0"/>
              <a:t> để load kernel image.</a:t>
            </a:r>
          </a:p>
          <a:p>
            <a:pPr lvl="1"/>
            <a:r>
              <a:rPr lang="en-US" dirty="0"/>
              <a:t>Peripheral: Ethernet, </a:t>
            </a:r>
            <a:r>
              <a:rPr lang="en-US" dirty="0" err="1"/>
              <a:t>uart</a:t>
            </a:r>
            <a:r>
              <a:rPr lang="en-US" dirty="0"/>
              <a:t>, graphic, dram,…</a:t>
            </a:r>
          </a:p>
          <a:p>
            <a:pPr lvl="1"/>
            <a:r>
              <a:rPr lang="en-US" dirty="0" err="1"/>
              <a:t>Tài</a:t>
            </a:r>
            <a:r>
              <a:rPr lang="en-US" dirty="0"/>
              <a:t> </a:t>
            </a:r>
            <a:r>
              <a:rPr lang="en-US" dirty="0" err="1"/>
              <a:t>nguyên</a:t>
            </a:r>
            <a:r>
              <a:rPr lang="en-US" dirty="0"/>
              <a:t>: </a:t>
            </a:r>
            <a:r>
              <a:rPr lang="en-US" dirty="0" err="1"/>
              <a:t>malloc</a:t>
            </a:r>
            <a:r>
              <a:rPr lang="en-US" dirty="0"/>
              <a:t>, </a:t>
            </a:r>
            <a:r>
              <a:rPr lang="en-US" dirty="0" err="1"/>
              <a:t>stdio</a:t>
            </a:r>
            <a:r>
              <a:rPr lang="en-US" dirty="0"/>
              <a:t>, file system,…</a:t>
            </a:r>
          </a:p>
          <a:p>
            <a:pPr lvl="1"/>
            <a:r>
              <a:rPr lang="en-US" dirty="0" err="1"/>
              <a:t>board_init_f</a:t>
            </a:r>
            <a:endParaRPr lang="en-US" dirty="0"/>
          </a:p>
          <a:p>
            <a:pPr lvl="1"/>
            <a:r>
              <a:rPr lang="en-US" dirty="0" err="1"/>
              <a:t>board_init_r</a:t>
            </a:r>
            <a:endParaRPr lang="en-US" dirty="0"/>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26</a:t>
            </a:fld>
            <a:endParaRPr lang="en-US"/>
          </a:p>
        </p:txBody>
      </p:sp>
    </p:spTree>
    <p:extLst>
      <p:ext uri="{BB962C8B-B14F-4D97-AF65-F5344CB8AC3E}">
        <p14:creationId xmlns:p14="http://schemas.microsoft.com/office/powerpoint/2010/main" val="2007947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Luồng</a:t>
            </a:r>
            <a:r>
              <a:rPr lang="en-US" dirty="0"/>
              <a:t> </a:t>
            </a:r>
            <a:r>
              <a:rPr lang="en-US" dirty="0" err="1"/>
              <a:t>thực</a:t>
            </a:r>
            <a:r>
              <a:rPr lang="en-US" dirty="0"/>
              <a:t> </a:t>
            </a:r>
            <a:r>
              <a:rPr lang="en-US" dirty="0" err="1"/>
              <a:t>thi</a:t>
            </a:r>
            <a:r>
              <a:rPr lang="en-US" dirty="0"/>
              <a:t> của 1 command</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27</a:t>
            </a:fld>
            <a:endParaRPr lang="en-US"/>
          </a:p>
        </p:txBody>
      </p:sp>
      <p:pic>
        <p:nvPicPr>
          <p:cNvPr id="20" name="Content Placeholder 19"/>
          <p:cNvPicPr>
            <a:picLocks noGrp="1"/>
          </p:cNvPicPr>
          <p:nvPr>
            <p:ph idx="1"/>
          </p:nvPr>
        </p:nvPicPr>
        <p:blipFill>
          <a:blip r:embed="rId2"/>
          <a:stretch>
            <a:fillRect/>
          </a:stretch>
        </p:blipFill>
        <p:spPr>
          <a:xfrm>
            <a:off x="1638300" y="1851819"/>
            <a:ext cx="5867400" cy="1762125"/>
          </a:xfrm>
          <a:prstGeom prst="rect">
            <a:avLst/>
          </a:prstGeom>
        </p:spPr>
      </p:pic>
    </p:spTree>
    <p:extLst>
      <p:ext uri="{BB962C8B-B14F-4D97-AF65-F5344CB8AC3E}">
        <p14:creationId xmlns:p14="http://schemas.microsoft.com/office/powerpoint/2010/main" val="337486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Quá</a:t>
            </a:r>
            <a:r>
              <a:rPr lang="en-US" dirty="0"/>
              <a:t> trình load Linux kernel</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28</a:t>
            </a:fld>
            <a:endParaRPr lang="en-US"/>
          </a:p>
        </p:txBody>
      </p:sp>
      <p:sp>
        <p:nvSpPr>
          <p:cNvPr id="3" name="Content Placeholder 2"/>
          <p:cNvSpPr>
            <a:spLocks noGrp="1"/>
          </p:cNvSpPr>
          <p:nvPr>
            <p:ph idx="1"/>
          </p:nvPr>
        </p:nvSpPr>
        <p:spPr/>
        <p:txBody>
          <a:bodyPr/>
          <a:lstStyle/>
          <a:p>
            <a:r>
              <a:rPr lang="en-US" dirty="0" err="1"/>
              <a:t>Uboot</a:t>
            </a:r>
            <a:r>
              <a:rPr lang="en-US" dirty="0"/>
              <a:t> sẽ </a:t>
            </a:r>
            <a:r>
              <a:rPr lang="en-US" dirty="0" err="1"/>
              <a:t>thực</a:t>
            </a:r>
            <a:r>
              <a:rPr lang="en-US" dirty="0"/>
              <a:t> </a:t>
            </a:r>
            <a:r>
              <a:rPr lang="en-US" dirty="0" err="1"/>
              <a:t>thi</a:t>
            </a:r>
            <a:r>
              <a:rPr lang="en-US" dirty="0"/>
              <a:t> 1 </a:t>
            </a:r>
            <a:r>
              <a:rPr lang="en-US" dirty="0" err="1"/>
              <a:t>loạt</a:t>
            </a:r>
            <a:r>
              <a:rPr lang="en-US" dirty="0"/>
              <a:t> các </a:t>
            </a:r>
            <a:r>
              <a:rPr lang="en-US" dirty="0" err="1"/>
              <a:t>câu</a:t>
            </a:r>
            <a:r>
              <a:rPr lang="en-US" dirty="0"/>
              <a:t> </a:t>
            </a:r>
            <a:r>
              <a:rPr lang="en-US" dirty="0" err="1"/>
              <a:t>lệnh</a:t>
            </a:r>
            <a:r>
              <a:rPr lang="en-US" dirty="0"/>
              <a:t> </a:t>
            </a:r>
            <a:r>
              <a:rPr lang="en-US" dirty="0" err="1"/>
              <a:t>bao</a:t>
            </a:r>
            <a:r>
              <a:rPr lang="en-US" dirty="0"/>
              <a:t> </a:t>
            </a:r>
            <a:r>
              <a:rPr lang="en-US" dirty="0" err="1"/>
              <a:t>gồm</a:t>
            </a:r>
            <a:r>
              <a:rPr lang="en-US" dirty="0"/>
              <a:t>:</a:t>
            </a:r>
          </a:p>
          <a:p>
            <a:pPr lvl="1"/>
            <a:r>
              <a:rPr lang="en-US" dirty="0"/>
              <a:t>Setup environment.</a:t>
            </a:r>
          </a:p>
          <a:p>
            <a:pPr lvl="1"/>
            <a:r>
              <a:rPr lang="en-US" dirty="0"/>
              <a:t>Load kernel image từ flash </a:t>
            </a:r>
            <a:r>
              <a:rPr lang="en-US" dirty="0" err="1"/>
              <a:t>vào</a:t>
            </a:r>
            <a:r>
              <a:rPr lang="en-US" dirty="0"/>
              <a:t> ram.</a:t>
            </a:r>
          </a:p>
          <a:p>
            <a:pPr lvl="1"/>
            <a:r>
              <a:rPr lang="en-US" dirty="0"/>
              <a:t>Jump để boot trap loader của Linux kernel (</a:t>
            </a:r>
            <a:r>
              <a:rPr lang="en-US" dirty="0" err="1"/>
              <a:t>kernel_entry</a:t>
            </a:r>
            <a:r>
              <a:rPr lang="en-US" dirty="0"/>
              <a:t> call </a:t>
            </a:r>
            <a:r>
              <a:rPr lang="en-US" dirty="0" err="1"/>
              <a:t>head.S</a:t>
            </a:r>
            <a:r>
              <a:rPr lang="en-US" dirty="0"/>
              <a:t>)</a:t>
            </a:r>
          </a:p>
          <a:p>
            <a:pPr lvl="1"/>
            <a:r>
              <a:rPr lang="en-US" dirty="0"/>
              <a:t>Kernel parameter???</a:t>
            </a:r>
          </a:p>
        </p:txBody>
      </p:sp>
    </p:spTree>
    <p:extLst>
      <p:ext uri="{BB962C8B-B14F-4D97-AF65-F5344CB8AC3E}">
        <p14:creationId xmlns:p14="http://schemas.microsoft.com/office/powerpoint/2010/main" val="1599224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5657-D2A9-6992-DE17-81C46A075A2F}"/>
              </a:ext>
            </a:extLst>
          </p:cNvPr>
          <p:cNvSpPr>
            <a:spLocks noGrp="1"/>
          </p:cNvSpPr>
          <p:nvPr>
            <p:ph type="title"/>
          </p:nvPr>
        </p:nvSpPr>
        <p:spPr/>
        <p:txBody>
          <a:bodyPr/>
          <a:lstStyle/>
          <a:p>
            <a:r>
              <a:rPr lang="en-US" dirty="0" err="1"/>
              <a:t>Uboot</a:t>
            </a:r>
            <a:r>
              <a:rPr lang="en-US" dirty="0"/>
              <a:t> flow</a:t>
            </a:r>
          </a:p>
        </p:txBody>
      </p:sp>
      <p:pic>
        <p:nvPicPr>
          <p:cNvPr id="7" name="Content Placeholder 6">
            <a:extLst>
              <a:ext uri="{FF2B5EF4-FFF2-40B4-BE49-F238E27FC236}">
                <a16:creationId xmlns:a16="http://schemas.microsoft.com/office/drawing/2014/main" id="{10BF78DA-FA2D-71CD-F9CF-6D5A30B51D34}"/>
              </a:ext>
            </a:extLst>
          </p:cNvPr>
          <p:cNvPicPr>
            <a:picLocks noGrp="1" noChangeAspect="1"/>
          </p:cNvPicPr>
          <p:nvPr>
            <p:ph idx="1"/>
          </p:nvPr>
        </p:nvPicPr>
        <p:blipFill>
          <a:blip r:embed="rId2"/>
          <a:stretch>
            <a:fillRect/>
          </a:stretch>
        </p:blipFill>
        <p:spPr>
          <a:xfrm>
            <a:off x="3819735" y="871538"/>
            <a:ext cx="1504529" cy="3722687"/>
          </a:xfrm>
        </p:spPr>
      </p:pic>
      <p:sp>
        <p:nvSpPr>
          <p:cNvPr id="4" name="Footer Placeholder 3">
            <a:extLst>
              <a:ext uri="{FF2B5EF4-FFF2-40B4-BE49-F238E27FC236}">
                <a16:creationId xmlns:a16="http://schemas.microsoft.com/office/drawing/2014/main" id="{3D83EB83-1EB0-A849-E940-78E30F207C97}"/>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4C51057B-67F5-18B4-5477-5050B440E14A}"/>
              </a:ext>
            </a:extLst>
          </p:cNvPr>
          <p:cNvSpPr>
            <a:spLocks noGrp="1"/>
          </p:cNvSpPr>
          <p:nvPr>
            <p:ph type="sldNum" sz="quarter" idx="12"/>
          </p:nvPr>
        </p:nvSpPr>
        <p:spPr/>
        <p:txBody>
          <a:bodyPr/>
          <a:lstStyle/>
          <a:p>
            <a:fld id="{E3B08AF7-4237-6949-8335-F63F47C2C8CC}" type="slidenum">
              <a:rPr lang="en-US" smtClean="0"/>
              <a:t>29</a:t>
            </a:fld>
            <a:endParaRPr lang="en-US"/>
          </a:p>
        </p:txBody>
      </p:sp>
    </p:spTree>
    <p:extLst>
      <p:ext uri="{BB962C8B-B14F-4D97-AF65-F5344CB8AC3E}">
        <p14:creationId xmlns:p14="http://schemas.microsoft.com/office/powerpoint/2010/main" val="16275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stage boot loader</a:t>
            </a:r>
          </a:p>
        </p:txBody>
      </p:sp>
      <p:sp>
        <p:nvSpPr>
          <p:cNvPr id="3" name="Content Placeholder 2"/>
          <p:cNvSpPr>
            <a:spLocks noGrp="1"/>
          </p:cNvSpPr>
          <p:nvPr>
            <p:ph idx="1"/>
          </p:nvPr>
        </p:nvSpPr>
        <p:spPr/>
        <p:txBody>
          <a:bodyPr>
            <a:normAutofit lnSpcReduction="10000"/>
          </a:bodyPr>
          <a:lstStyle/>
          <a:p>
            <a:r>
              <a:rPr lang="en-US" dirty="0"/>
              <a:t>Boot rom</a:t>
            </a:r>
          </a:p>
          <a:p>
            <a:pPr lvl="1"/>
            <a:r>
              <a:rPr lang="en-US" dirty="0"/>
              <a:t>Là </a:t>
            </a:r>
            <a:r>
              <a:rPr lang="en-US" dirty="0" err="1"/>
              <a:t>chương</a:t>
            </a:r>
            <a:r>
              <a:rPr lang="en-US" dirty="0"/>
              <a:t> trình được </a:t>
            </a:r>
            <a:r>
              <a:rPr lang="en-US" dirty="0" err="1"/>
              <a:t>lưu</a:t>
            </a:r>
            <a:r>
              <a:rPr lang="en-US" dirty="0"/>
              <a:t> trong </a:t>
            </a:r>
            <a:r>
              <a:rPr lang="en-US" dirty="0" err="1"/>
              <a:t>vùng</a:t>
            </a:r>
            <a:r>
              <a:rPr lang="en-US" dirty="0"/>
              <a:t> </a:t>
            </a:r>
            <a:r>
              <a:rPr lang="en-US" dirty="0" err="1"/>
              <a:t>nhớ</a:t>
            </a:r>
            <a:r>
              <a:rPr lang="en-US" dirty="0"/>
              <a:t> Rom của </a:t>
            </a:r>
            <a:r>
              <a:rPr lang="en-US" dirty="0" err="1"/>
              <a:t>SoC</a:t>
            </a:r>
            <a:r>
              <a:rPr lang="en-US" dirty="0"/>
              <a:t>, </a:t>
            </a:r>
            <a:r>
              <a:rPr lang="en-US" dirty="0" err="1"/>
              <a:t>nằm</a:t>
            </a:r>
            <a:r>
              <a:rPr lang="en-US" dirty="0"/>
              <a:t> </a:t>
            </a:r>
            <a:r>
              <a:rPr lang="en-US" dirty="0" err="1"/>
              <a:t>tại</a:t>
            </a:r>
            <a:r>
              <a:rPr lang="en-US" dirty="0"/>
              <a:t> </a:t>
            </a:r>
            <a:r>
              <a:rPr lang="en-US" dirty="0" err="1"/>
              <a:t>địa</a:t>
            </a:r>
            <a:r>
              <a:rPr lang="en-US" dirty="0"/>
              <a:t> </a:t>
            </a:r>
            <a:r>
              <a:rPr lang="en-US" dirty="0" err="1"/>
              <a:t>chỉ</a:t>
            </a:r>
            <a:r>
              <a:rPr lang="en-US" dirty="0"/>
              <a:t> 0x20000.</a:t>
            </a:r>
          </a:p>
          <a:p>
            <a:pPr lvl="1"/>
            <a:r>
              <a:rPr lang="en-US" dirty="0" err="1"/>
              <a:t>Ngay</a:t>
            </a:r>
            <a:r>
              <a:rPr lang="en-US" dirty="0"/>
              <a:t> sau </a:t>
            </a:r>
            <a:r>
              <a:rPr lang="en-US" dirty="0" err="1"/>
              <a:t>khi</a:t>
            </a:r>
            <a:r>
              <a:rPr lang="en-US" dirty="0"/>
              <a:t> power on, CPU sẽ </a:t>
            </a:r>
            <a:r>
              <a:rPr lang="en-US" dirty="0" err="1"/>
              <a:t>thực</a:t>
            </a:r>
            <a:r>
              <a:rPr lang="en-US" dirty="0"/>
              <a:t> </a:t>
            </a:r>
            <a:r>
              <a:rPr lang="en-US" dirty="0" err="1"/>
              <a:t>thi</a:t>
            </a:r>
            <a:r>
              <a:rPr lang="en-US" dirty="0"/>
              <a:t> </a:t>
            </a:r>
            <a:r>
              <a:rPr lang="en-US" dirty="0" err="1"/>
              <a:t>chương</a:t>
            </a:r>
            <a:r>
              <a:rPr lang="en-US" dirty="0"/>
              <a:t> trình này.</a:t>
            </a:r>
          </a:p>
          <a:p>
            <a:pPr lvl="1"/>
            <a:r>
              <a:rPr lang="en-US" dirty="0" err="1"/>
              <a:t>Nhiệm</a:t>
            </a:r>
            <a:r>
              <a:rPr lang="en-US" dirty="0"/>
              <a:t> </a:t>
            </a:r>
            <a:r>
              <a:rPr lang="en-US" dirty="0" err="1"/>
              <a:t>vụ</a:t>
            </a:r>
            <a:r>
              <a:rPr lang="en-US" dirty="0"/>
              <a:t>: </a:t>
            </a:r>
            <a:r>
              <a:rPr lang="en-US" dirty="0" err="1"/>
              <a:t>Khởi</a:t>
            </a:r>
            <a:r>
              <a:rPr lang="en-US" dirty="0"/>
              <a:t> </a:t>
            </a:r>
            <a:r>
              <a:rPr lang="en-US" dirty="0" err="1"/>
              <a:t>tạo</a:t>
            </a:r>
            <a:r>
              <a:rPr lang="en-US" dirty="0"/>
              <a:t> 1 </a:t>
            </a:r>
            <a:r>
              <a:rPr lang="en-US" dirty="0" err="1"/>
              <a:t>số</a:t>
            </a:r>
            <a:r>
              <a:rPr lang="en-US" dirty="0"/>
              <a:t> clock, pin </a:t>
            </a:r>
            <a:r>
              <a:rPr lang="en-US" dirty="0" err="1"/>
              <a:t>muxing</a:t>
            </a:r>
            <a:r>
              <a:rPr lang="en-US" dirty="0"/>
              <a:t>, disable watchdog… </a:t>
            </a:r>
            <a:r>
              <a:rPr lang="en-US" dirty="0" err="1"/>
              <a:t>Đọc</a:t>
            </a:r>
            <a:r>
              <a:rPr lang="en-US" dirty="0"/>
              <a:t> </a:t>
            </a:r>
            <a:r>
              <a:rPr lang="en-US" dirty="0" err="1"/>
              <a:t>giá</a:t>
            </a:r>
            <a:r>
              <a:rPr lang="en-US" dirty="0"/>
              <a:t> </a:t>
            </a:r>
            <a:r>
              <a:rPr lang="en-US" dirty="0" err="1"/>
              <a:t>trị</a:t>
            </a:r>
            <a:r>
              <a:rPr lang="en-US" dirty="0"/>
              <a:t> của SYSBOOT_PIN để load second stage boot loader.</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3</a:t>
            </a:fld>
            <a:endParaRPr lang="en-US"/>
          </a:p>
        </p:txBody>
      </p:sp>
    </p:spTree>
    <p:extLst>
      <p:ext uri="{BB962C8B-B14F-4D97-AF65-F5344CB8AC3E}">
        <p14:creationId xmlns:p14="http://schemas.microsoft.com/office/powerpoint/2010/main" val="293469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F3D1-62A5-0999-4655-4D6BAD4D5568}"/>
              </a:ext>
            </a:extLst>
          </p:cNvPr>
          <p:cNvSpPr>
            <a:spLocks noGrp="1"/>
          </p:cNvSpPr>
          <p:nvPr>
            <p:ph type="title"/>
          </p:nvPr>
        </p:nvSpPr>
        <p:spPr/>
        <p:txBody>
          <a:bodyPr/>
          <a:lstStyle/>
          <a:p>
            <a:r>
              <a:rPr lang="en-US" dirty="0"/>
              <a:t>Bring up </a:t>
            </a:r>
            <a:r>
              <a:rPr lang="en-US" dirty="0" err="1"/>
              <a:t>uboot</a:t>
            </a:r>
            <a:r>
              <a:rPr lang="en-US" dirty="0"/>
              <a:t> </a:t>
            </a:r>
            <a:r>
              <a:rPr lang="en-US" dirty="0" err="1"/>
              <a:t>cho</a:t>
            </a:r>
            <a:r>
              <a:rPr lang="en-US" dirty="0"/>
              <a:t> board </a:t>
            </a:r>
            <a:r>
              <a:rPr lang="en-US" dirty="0" err="1"/>
              <a:t>mới</a:t>
            </a:r>
            <a:endParaRPr lang="en-US" dirty="0"/>
          </a:p>
        </p:txBody>
      </p:sp>
      <p:sp>
        <p:nvSpPr>
          <p:cNvPr id="3" name="Content Placeholder 2">
            <a:extLst>
              <a:ext uri="{FF2B5EF4-FFF2-40B4-BE49-F238E27FC236}">
                <a16:creationId xmlns:a16="http://schemas.microsoft.com/office/drawing/2014/main" id="{94A4BCA6-7500-D5B0-0E4D-FCD1A7A3C688}"/>
              </a:ext>
            </a:extLst>
          </p:cNvPr>
          <p:cNvSpPr>
            <a:spLocks noGrp="1"/>
          </p:cNvSpPr>
          <p:nvPr>
            <p:ph idx="1"/>
          </p:nvPr>
        </p:nvSpPr>
        <p:spPr/>
        <p:txBody>
          <a:bodyPr>
            <a:normAutofit lnSpcReduction="10000"/>
          </a:bodyPr>
          <a:lstStyle/>
          <a:p>
            <a:r>
              <a:rPr lang="en-US" dirty="0" err="1"/>
              <a:t>Tạo</a:t>
            </a:r>
            <a:r>
              <a:rPr lang="en-US" dirty="0"/>
              <a:t> board directory </a:t>
            </a:r>
            <a:r>
              <a:rPr lang="en-US" dirty="0" err="1"/>
              <a:t>mới</a:t>
            </a:r>
            <a:endParaRPr lang="en-US" dirty="0"/>
          </a:p>
          <a:p>
            <a:pPr lvl="1"/>
            <a:r>
              <a:rPr lang="en-US" dirty="0"/>
              <a:t>board/&lt;vendor&gt;/&lt;board&gt;/</a:t>
            </a:r>
          </a:p>
          <a:p>
            <a:r>
              <a:rPr lang="en-US" dirty="0" err="1"/>
              <a:t>Tạo</a:t>
            </a:r>
            <a:r>
              <a:rPr lang="en-US" dirty="0"/>
              <a:t> file </a:t>
            </a:r>
            <a:r>
              <a:rPr lang="en-US" dirty="0" err="1"/>
              <a:t>cấu</a:t>
            </a:r>
            <a:r>
              <a:rPr lang="en-US" dirty="0"/>
              <a:t> </a:t>
            </a:r>
            <a:r>
              <a:rPr lang="en-US" dirty="0" err="1"/>
              <a:t>hình</a:t>
            </a:r>
            <a:r>
              <a:rPr lang="en-US" dirty="0"/>
              <a:t> header</a:t>
            </a:r>
          </a:p>
          <a:p>
            <a:pPr lvl="1"/>
            <a:r>
              <a:rPr lang="en-US" dirty="0"/>
              <a:t>include/configs/am335x_evm.h</a:t>
            </a:r>
          </a:p>
          <a:p>
            <a:pPr lvl="1"/>
            <a:r>
              <a:rPr lang="vi-VN" dirty="0"/>
              <a:t>Khai báo biến môi trường mặc định, Cấu hình các </a:t>
            </a:r>
            <a:r>
              <a:rPr lang="vi-VN" dirty="0" err="1"/>
              <a:t>peripheral</a:t>
            </a:r>
            <a:r>
              <a:rPr lang="vi-VN" dirty="0"/>
              <a:t> chính, Chọn lệnh </a:t>
            </a:r>
            <a:r>
              <a:rPr lang="vi-VN" dirty="0" err="1"/>
              <a:t>boot</a:t>
            </a:r>
            <a:r>
              <a:rPr lang="vi-VN" dirty="0"/>
              <a:t> mặc định, Liên kết giữa </a:t>
            </a:r>
            <a:r>
              <a:rPr lang="vi-VN" dirty="0" err="1"/>
              <a:t>board_name</a:t>
            </a:r>
            <a:r>
              <a:rPr lang="vi-VN" dirty="0"/>
              <a:t> → </a:t>
            </a:r>
            <a:r>
              <a:rPr lang="vi-VN" dirty="0" err="1"/>
              <a:t>fdtfile</a:t>
            </a:r>
            <a:r>
              <a:rPr lang="vi-VN" dirty="0"/>
              <a:t>, Thiết lập tùy chọn </a:t>
            </a:r>
            <a:r>
              <a:rPr lang="vi-VN" dirty="0" err="1"/>
              <a:t>booting</a:t>
            </a:r>
            <a:r>
              <a:rPr lang="vi-VN" dirty="0"/>
              <a:t> qua NAND, SPI, </a:t>
            </a:r>
            <a:r>
              <a:rPr lang="vi-VN" dirty="0" err="1"/>
              <a:t>eMMC</a:t>
            </a:r>
            <a:r>
              <a:rPr lang="vi-VN" dirty="0"/>
              <a:t>...</a:t>
            </a:r>
            <a:endParaRPr lang="en-US" dirty="0"/>
          </a:p>
        </p:txBody>
      </p:sp>
      <p:sp>
        <p:nvSpPr>
          <p:cNvPr id="4" name="Footer Placeholder 3">
            <a:extLst>
              <a:ext uri="{FF2B5EF4-FFF2-40B4-BE49-F238E27FC236}">
                <a16:creationId xmlns:a16="http://schemas.microsoft.com/office/drawing/2014/main" id="{E002B132-8D63-B36A-0769-37B29FB265A7}"/>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C4134C9A-4938-F2AC-F699-BA9B439D35E7}"/>
              </a:ext>
            </a:extLst>
          </p:cNvPr>
          <p:cNvSpPr>
            <a:spLocks noGrp="1"/>
          </p:cNvSpPr>
          <p:nvPr>
            <p:ph type="sldNum" sz="quarter" idx="12"/>
          </p:nvPr>
        </p:nvSpPr>
        <p:spPr/>
        <p:txBody>
          <a:bodyPr/>
          <a:lstStyle/>
          <a:p>
            <a:fld id="{E3B08AF7-4237-6949-8335-F63F47C2C8CC}" type="slidenum">
              <a:rPr lang="en-US" smtClean="0"/>
              <a:t>30</a:t>
            </a:fld>
            <a:endParaRPr lang="en-US"/>
          </a:p>
        </p:txBody>
      </p:sp>
    </p:spTree>
    <p:extLst>
      <p:ext uri="{BB962C8B-B14F-4D97-AF65-F5344CB8AC3E}">
        <p14:creationId xmlns:p14="http://schemas.microsoft.com/office/powerpoint/2010/main" val="3546429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236C8-EB61-98BD-79D1-9DBA7C8B8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2EFB4-9A7C-ABDA-B398-6E0CBC1AF986}"/>
              </a:ext>
            </a:extLst>
          </p:cNvPr>
          <p:cNvSpPr>
            <a:spLocks noGrp="1"/>
          </p:cNvSpPr>
          <p:nvPr>
            <p:ph type="title"/>
          </p:nvPr>
        </p:nvSpPr>
        <p:spPr/>
        <p:txBody>
          <a:bodyPr/>
          <a:lstStyle/>
          <a:p>
            <a:r>
              <a:rPr lang="en-US" dirty="0"/>
              <a:t>Bring up </a:t>
            </a:r>
            <a:r>
              <a:rPr lang="en-US" dirty="0" err="1"/>
              <a:t>uboot</a:t>
            </a:r>
            <a:r>
              <a:rPr lang="en-US" dirty="0"/>
              <a:t> </a:t>
            </a:r>
            <a:r>
              <a:rPr lang="en-US" dirty="0" err="1"/>
              <a:t>cho</a:t>
            </a:r>
            <a:r>
              <a:rPr lang="en-US" dirty="0"/>
              <a:t> board </a:t>
            </a:r>
            <a:r>
              <a:rPr lang="en-US" dirty="0" err="1"/>
              <a:t>mới</a:t>
            </a:r>
            <a:endParaRPr lang="en-US" dirty="0"/>
          </a:p>
        </p:txBody>
      </p:sp>
      <p:sp>
        <p:nvSpPr>
          <p:cNvPr id="3" name="Content Placeholder 2">
            <a:extLst>
              <a:ext uri="{FF2B5EF4-FFF2-40B4-BE49-F238E27FC236}">
                <a16:creationId xmlns:a16="http://schemas.microsoft.com/office/drawing/2014/main" id="{094639C9-E7AC-F9F3-B520-332757C1C5FC}"/>
              </a:ext>
            </a:extLst>
          </p:cNvPr>
          <p:cNvSpPr>
            <a:spLocks noGrp="1"/>
          </p:cNvSpPr>
          <p:nvPr>
            <p:ph idx="1"/>
          </p:nvPr>
        </p:nvSpPr>
        <p:spPr/>
        <p:txBody>
          <a:bodyPr>
            <a:normAutofit/>
          </a:bodyPr>
          <a:lstStyle/>
          <a:p>
            <a:r>
              <a:rPr lang="en-US" dirty="0" err="1"/>
              <a:t>Tạo</a:t>
            </a:r>
            <a:r>
              <a:rPr lang="en-US" dirty="0"/>
              <a:t> </a:t>
            </a:r>
            <a:r>
              <a:rPr lang="en-US" dirty="0" err="1"/>
              <a:t>defconfig</a:t>
            </a:r>
            <a:r>
              <a:rPr lang="en-US" dirty="0"/>
              <a:t> </a:t>
            </a:r>
            <a:r>
              <a:rPr lang="en-US" dirty="0" err="1"/>
              <a:t>mới</a:t>
            </a:r>
            <a:endParaRPr lang="en-US" dirty="0"/>
          </a:p>
          <a:p>
            <a:r>
              <a:rPr lang="en-US" dirty="0"/>
              <a:t>Khai </a:t>
            </a:r>
            <a:r>
              <a:rPr lang="en-US" dirty="0" err="1"/>
              <a:t>báo</a:t>
            </a:r>
            <a:r>
              <a:rPr lang="en-US" dirty="0"/>
              <a:t> target board </a:t>
            </a:r>
            <a:r>
              <a:rPr lang="en-US" dirty="0" err="1"/>
              <a:t>trong</a:t>
            </a:r>
            <a:r>
              <a:rPr lang="en-US" dirty="0"/>
              <a:t> arch/arm/mach-omap2/</a:t>
            </a:r>
            <a:r>
              <a:rPr lang="en-US" dirty="0" err="1"/>
              <a:t>Kconfig</a:t>
            </a:r>
            <a:endParaRPr lang="en-US" dirty="0"/>
          </a:p>
          <a:p>
            <a:r>
              <a:rPr lang="en-US" dirty="0" err="1"/>
              <a:t>Cấu</a:t>
            </a:r>
            <a:r>
              <a:rPr lang="en-US" dirty="0"/>
              <a:t> </a:t>
            </a:r>
            <a:r>
              <a:rPr lang="en-US" dirty="0" err="1"/>
              <a:t>hình</a:t>
            </a:r>
            <a:r>
              <a:rPr lang="en-US" dirty="0"/>
              <a:t> device tree</a:t>
            </a:r>
          </a:p>
          <a:p>
            <a:r>
              <a:rPr lang="en-US" dirty="0" err="1"/>
              <a:t>Chỉnh</a:t>
            </a:r>
            <a:r>
              <a:rPr lang="en-US" dirty="0"/>
              <a:t> </a:t>
            </a:r>
            <a:r>
              <a:rPr lang="en-US" dirty="0" err="1"/>
              <a:t>sửa</a:t>
            </a:r>
            <a:r>
              <a:rPr lang="en-US" dirty="0"/>
              <a:t> driver </a:t>
            </a:r>
            <a:r>
              <a:rPr lang="en-US" dirty="0" err="1"/>
              <a:t>nếu</a:t>
            </a:r>
            <a:r>
              <a:rPr lang="en-US" dirty="0"/>
              <a:t> </a:t>
            </a:r>
            <a:r>
              <a:rPr lang="en-US" dirty="0" err="1"/>
              <a:t>cần</a:t>
            </a:r>
            <a:r>
              <a:rPr lang="en-US"/>
              <a:t>.</a:t>
            </a:r>
            <a:endParaRPr lang="en-US" dirty="0"/>
          </a:p>
        </p:txBody>
      </p:sp>
      <p:sp>
        <p:nvSpPr>
          <p:cNvPr id="4" name="Footer Placeholder 3">
            <a:extLst>
              <a:ext uri="{FF2B5EF4-FFF2-40B4-BE49-F238E27FC236}">
                <a16:creationId xmlns:a16="http://schemas.microsoft.com/office/drawing/2014/main" id="{09922E0C-775B-A202-66EB-6B5C490BD4F9}"/>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918F7F60-EE7D-FAF4-DA40-774D523FE68E}"/>
              </a:ext>
            </a:extLst>
          </p:cNvPr>
          <p:cNvSpPr>
            <a:spLocks noGrp="1"/>
          </p:cNvSpPr>
          <p:nvPr>
            <p:ph type="sldNum" sz="quarter" idx="12"/>
          </p:nvPr>
        </p:nvSpPr>
        <p:spPr/>
        <p:txBody>
          <a:bodyPr/>
          <a:lstStyle/>
          <a:p>
            <a:fld id="{E3B08AF7-4237-6949-8335-F63F47C2C8CC}" type="slidenum">
              <a:rPr lang="en-US" smtClean="0"/>
              <a:t>31</a:t>
            </a:fld>
            <a:endParaRPr lang="en-US"/>
          </a:p>
        </p:txBody>
      </p:sp>
    </p:spTree>
    <p:extLst>
      <p:ext uri="{BB962C8B-B14F-4D97-AF65-F5344CB8AC3E}">
        <p14:creationId xmlns:p14="http://schemas.microsoft.com/office/powerpoint/2010/main" val="3804965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Bài tập</a:t>
            </a:r>
          </a:p>
        </p:txBody>
      </p:sp>
      <p:sp>
        <p:nvSpPr>
          <p:cNvPr id="3" name="Content Placeholder 2"/>
          <p:cNvSpPr>
            <a:spLocks noGrp="1"/>
          </p:cNvSpPr>
          <p:nvPr>
            <p:ph idx="1"/>
          </p:nvPr>
        </p:nvSpPr>
        <p:spPr/>
        <p:txBody>
          <a:bodyPr/>
          <a:lstStyle/>
          <a:p>
            <a:r>
              <a:rPr lang="en-US" dirty="0" err="1"/>
              <a:t>Chỉnh</a:t>
            </a:r>
            <a:r>
              <a:rPr lang="en-US" dirty="0"/>
              <a:t> </a:t>
            </a:r>
            <a:r>
              <a:rPr lang="en-US" dirty="0" err="1"/>
              <a:t>sửa</a:t>
            </a:r>
            <a:r>
              <a:rPr lang="en-US" dirty="0"/>
              <a:t> wait time trong </a:t>
            </a:r>
            <a:r>
              <a:rPr lang="en-US" dirty="0" err="1"/>
              <a:t>uboot</a:t>
            </a:r>
            <a:r>
              <a:rPr lang="en-US" dirty="0"/>
              <a:t> từ 3s </a:t>
            </a:r>
            <a:r>
              <a:rPr lang="en-US" dirty="0" err="1"/>
              <a:t>thành</a:t>
            </a:r>
            <a:r>
              <a:rPr lang="en-US" dirty="0"/>
              <a:t> 30s.</a:t>
            </a:r>
          </a:p>
          <a:p>
            <a:r>
              <a:rPr lang="en-US" dirty="0" err="1"/>
              <a:t>Chỉnh</a:t>
            </a:r>
            <a:r>
              <a:rPr lang="en-US" dirty="0"/>
              <a:t> </a:t>
            </a:r>
            <a:r>
              <a:rPr lang="en-US" dirty="0" err="1"/>
              <a:t>sửa</a:t>
            </a:r>
            <a:r>
              <a:rPr lang="en-US" dirty="0"/>
              <a:t> </a:t>
            </a:r>
            <a:r>
              <a:rPr lang="en-US" dirty="0" err="1"/>
              <a:t>tên</a:t>
            </a:r>
            <a:r>
              <a:rPr lang="en-US" dirty="0"/>
              <a:t> </a:t>
            </a:r>
            <a:r>
              <a:rPr lang="en-US"/>
              <a:t>file uEnv.txt.</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32</a:t>
            </a:fld>
            <a:endParaRPr lang="en-US"/>
          </a:p>
        </p:txBody>
      </p:sp>
    </p:spTree>
    <p:extLst>
      <p:ext uri="{BB962C8B-B14F-4D97-AF65-F5344CB8AC3E}">
        <p14:creationId xmlns:p14="http://schemas.microsoft.com/office/powerpoint/2010/main" val="2105783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1960" y="2082799"/>
            <a:ext cx="5115560" cy="678021"/>
          </a:xfrm>
        </p:spPr>
        <p:txBody>
          <a:bodyPr>
            <a:noAutofit/>
          </a:bodyPr>
          <a:lstStyle/>
          <a:p>
            <a:r>
              <a:rPr lang="en-US" sz="6600" dirty="0">
                <a:solidFill>
                  <a:schemeClr val="accent6">
                    <a:lumMod val="75000"/>
                  </a:schemeClr>
                </a:solidFill>
                <a:cs typeface="Arial"/>
              </a:rPr>
              <a:t>Thank you</a:t>
            </a:r>
          </a:p>
        </p:txBody>
      </p:sp>
      <p:sp>
        <p:nvSpPr>
          <p:cNvPr id="4" name="Footer Placeholder 3"/>
          <p:cNvSpPr>
            <a:spLocks noGrp="1"/>
          </p:cNvSpPr>
          <p:nvPr>
            <p:ph type="ftr" sz="quarter" idx="11"/>
          </p:nvPr>
        </p:nvSpPr>
        <p:spPr/>
        <p:txBody>
          <a:bodyPr/>
          <a:lstStyle/>
          <a:p>
            <a:r>
              <a:rPr lang="en-US"/>
              <a:t>©FPT SOFTWARE - Corporate Training Center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33</a:t>
            </a:fld>
            <a:endParaRPr lang="en-US" dirty="0"/>
          </a:p>
        </p:txBody>
      </p:sp>
    </p:spTree>
    <p:extLst>
      <p:ext uri="{BB962C8B-B14F-4D97-AF65-F5344CB8AC3E}">
        <p14:creationId xmlns:p14="http://schemas.microsoft.com/office/powerpoint/2010/main" val="3906525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stage boot loader</a:t>
            </a:r>
          </a:p>
        </p:txBody>
      </p:sp>
      <p:pic>
        <p:nvPicPr>
          <p:cNvPr id="6" name="Content Placeholder 5"/>
          <p:cNvPicPr>
            <a:picLocks noGrp="1" noChangeAspect="1"/>
          </p:cNvPicPr>
          <p:nvPr>
            <p:ph idx="1"/>
          </p:nvPr>
        </p:nvPicPr>
        <p:blipFill>
          <a:blip r:embed="rId2"/>
          <a:stretch>
            <a:fillRect/>
          </a:stretch>
        </p:blipFill>
        <p:spPr>
          <a:xfrm>
            <a:off x="2345223" y="871538"/>
            <a:ext cx="4453553" cy="3722687"/>
          </a:xfrm>
          <a:prstGeom prst="rect">
            <a:avLst/>
          </a:prstGeom>
        </p:spPr>
      </p:pic>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4</a:t>
            </a:fld>
            <a:endParaRPr lang="en-US"/>
          </a:p>
        </p:txBody>
      </p:sp>
    </p:spTree>
    <p:extLst>
      <p:ext uri="{BB962C8B-B14F-4D97-AF65-F5344CB8AC3E}">
        <p14:creationId xmlns:p14="http://schemas.microsoft.com/office/powerpoint/2010/main" val="269796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SYSBOOT Configuration Pins</a:t>
            </a:r>
            <a:r>
              <a:rPr lang="en-US" dirty="0"/>
              <a:t> </a:t>
            </a:r>
          </a:p>
        </p:txBody>
      </p:sp>
      <p:sp>
        <p:nvSpPr>
          <p:cNvPr id="3" name="Content Placeholder 2"/>
          <p:cNvSpPr>
            <a:spLocks noGrp="1"/>
          </p:cNvSpPr>
          <p:nvPr>
            <p:ph idx="1"/>
          </p:nvPr>
        </p:nvSpPr>
        <p:spPr/>
        <p:txBody>
          <a:bodyPr/>
          <a:lstStyle/>
          <a:p>
            <a:r>
              <a:rPr lang="en-US" dirty="0"/>
              <a:t>Bao </a:t>
            </a:r>
            <a:r>
              <a:rPr lang="en-US" dirty="0" err="1"/>
              <a:t>gồm</a:t>
            </a:r>
            <a:r>
              <a:rPr lang="en-US" dirty="0"/>
              <a:t> 15 </a:t>
            </a:r>
            <a:r>
              <a:rPr lang="en-US" dirty="0" err="1"/>
              <a:t>chân</a:t>
            </a:r>
            <a:r>
              <a:rPr lang="en-US" dirty="0"/>
              <a:t> Pin. </a:t>
            </a:r>
            <a:r>
              <a:rPr lang="en-US" dirty="0" err="1"/>
              <a:t>Giá</a:t>
            </a:r>
            <a:r>
              <a:rPr lang="en-US" dirty="0"/>
              <a:t> </a:t>
            </a:r>
            <a:r>
              <a:rPr lang="en-US" dirty="0" err="1"/>
              <a:t>trị</a:t>
            </a:r>
            <a:r>
              <a:rPr lang="en-US" dirty="0"/>
              <a:t> </a:t>
            </a:r>
            <a:r>
              <a:rPr lang="en-US" dirty="0" err="1"/>
              <a:t>điện</a:t>
            </a:r>
            <a:r>
              <a:rPr lang="en-US" dirty="0"/>
              <a:t> </a:t>
            </a:r>
            <a:r>
              <a:rPr lang="en-US" dirty="0" err="1"/>
              <a:t>áp</a:t>
            </a:r>
            <a:r>
              <a:rPr lang="en-US" dirty="0"/>
              <a:t> </a:t>
            </a:r>
            <a:r>
              <a:rPr lang="en-US" dirty="0" err="1"/>
              <a:t>tại</a:t>
            </a:r>
            <a:r>
              <a:rPr lang="en-US" dirty="0"/>
              <a:t> </a:t>
            </a:r>
            <a:r>
              <a:rPr lang="en-US" dirty="0" err="1"/>
              <a:t>mỗi</a:t>
            </a:r>
            <a:r>
              <a:rPr lang="en-US" dirty="0"/>
              <a:t> </a:t>
            </a:r>
            <a:r>
              <a:rPr lang="en-US" dirty="0" err="1"/>
              <a:t>chân</a:t>
            </a:r>
            <a:r>
              <a:rPr lang="en-US" dirty="0"/>
              <a:t> Pin sẽ </a:t>
            </a:r>
            <a:r>
              <a:rPr lang="en-US" dirty="0" err="1"/>
              <a:t>quyết</a:t>
            </a:r>
            <a:r>
              <a:rPr lang="en-US" dirty="0"/>
              <a:t> </a:t>
            </a:r>
            <a:r>
              <a:rPr lang="en-US" dirty="0" err="1"/>
              <a:t>định</a:t>
            </a:r>
            <a:r>
              <a:rPr lang="en-US" dirty="0"/>
              <a:t> 1 </a:t>
            </a:r>
            <a:r>
              <a:rPr lang="en-US" dirty="0" err="1"/>
              <a:t>thuộc</a:t>
            </a:r>
            <a:r>
              <a:rPr lang="en-US" dirty="0"/>
              <a:t> tính </a:t>
            </a:r>
            <a:r>
              <a:rPr lang="en-US" dirty="0" err="1"/>
              <a:t>khi</a:t>
            </a:r>
            <a:r>
              <a:rPr lang="en-US" dirty="0"/>
              <a:t> boot.</a:t>
            </a:r>
          </a:p>
          <a:p>
            <a:pPr lvl="1"/>
            <a:r>
              <a:rPr lang="en-US"/>
              <a:t>Crystal Frequency.</a:t>
            </a:r>
          </a:p>
          <a:p>
            <a:pPr lvl="1"/>
            <a:r>
              <a:rPr lang="en-US"/>
              <a:t>Pinmuxing.</a:t>
            </a:r>
            <a:endParaRPr lang="en-US" dirty="0"/>
          </a:p>
          <a:p>
            <a:pPr lvl="1"/>
            <a:r>
              <a:rPr lang="en-US"/>
              <a:t>Boot sequence.</a:t>
            </a:r>
            <a:endParaRPr lang="en-US" dirty="0"/>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5</a:t>
            </a:fld>
            <a:endParaRPr lang="en-US"/>
          </a:p>
        </p:txBody>
      </p:sp>
    </p:spTree>
    <p:extLst>
      <p:ext uri="{BB962C8B-B14F-4D97-AF65-F5344CB8AC3E}">
        <p14:creationId xmlns:p14="http://schemas.microsoft.com/office/powerpoint/2010/main" val="161127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SYSBOOT Configuration Pins</a:t>
            </a:r>
            <a:r>
              <a:rPr lang="en-US" dirty="0"/>
              <a:t>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3068" y="871538"/>
            <a:ext cx="4957864" cy="3722687"/>
          </a:xfrm>
        </p:spPr>
      </p:pic>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6</a:t>
            </a:fld>
            <a:endParaRPr lang="en-US"/>
          </a:p>
        </p:txBody>
      </p:sp>
    </p:spTree>
    <p:extLst>
      <p:ext uri="{BB962C8B-B14F-4D97-AF65-F5344CB8AC3E}">
        <p14:creationId xmlns:p14="http://schemas.microsoft.com/office/powerpoint/2010/main" val="1146373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Quy </a:t>
            </a:r>
            <a:r>
              <a:rPr lang="en-US" dirty="0" err="1"/>
              <a:t>định</a:t>
            </a:r>
            <a:r>
              <a:rPr lang="en-US" dirty="0"/>
              <a:t> </a:t>
            </a:r>
            <a:r>
              <a:rPr lang="en-US" dirty="0" err="1"/>
              <a:t>chân</a:t>
            </a:r>
            <a:r>
              <a:rPr lang="en-US" dirty="0"/>
              <a:t> Pin </a:t>
            </a:r>
            <a:r>
              <a:rPr lang="en-US" dirty="0" err="1"/>
              <a:t>khi</a:t>
            </a:r>
            <a:r>
              <a:rPr lang="en-US" dirty="0"/>
              <a:t> boot</a:t>
            </a:r>
          </a:p>
        </p:txBody>
      </p:sp>
      <p:sp>
        <p:nvSpPr>
          <p:cNvPr id="3" name="Content Placeholder 2"/>
          <p:cNvSpPr>
            <a:spLocks noGrp="1"/>
          </p:cNvSpPr>
          <p:nvPr>
            <p:ph idx="1"/>
          </p:nvPr>
        </p:nvSpPr>
        <p:spPr/>
        <p:txBody>
          <a:bodyPr/>
          <a:lstStyle/>
          <a:p>
            <a:r>
              <a:rPr lang="en-US" dirty="0"/>
              <a:t>Do code trong boot rom không </a:t>
            </a:r>
            <a:r>
              <a:rPr lang="en-US" dirty="0" err="1"/>
              <a:t>thay</a:t>
            </a:r>
            <a:r>
              <a:rPr lang="en-US" dirty="0"/>
              <a:t> </a:t>
            </a:r>
            <a:r>
              <a:rPr lang="en-US" dirty="0" err="1"/>
              <a:t>đổi</a:t>
            </a:r>
            <a:r>
              <a:rPr lang="en-US" dirty="0"/>
              <a:t> được, do đó các </a:t>
            </a:r>
            <a:r>
              <a:rPr lang="en-US" dirty="0" err="1"/>
              <a:t>thiết</a:t>
            </a:r>
            <a:r>
              <a:rPr lang="en-US" dirty="0"/>
              <a:t> </a:t>
            </a:r>
            <a:r>
              <a:rPr lang="en-US" dirty="0" err="1"/>
              <a:t>bị</a:t>
            </a:r>
            <a:r>
              <a:rPr lang="en-US" dirty="0"/>
              <a:t> </a:t>
            </a:r>
            <a:r>
              <a:rPr lang="en-US" dirty="0" err="1"/>
              <a:t>lưu</a:t>
            </a:r>
            <a:r>
              <a:rPr lang="en-US" dirty="0"/>
              <a:t> </a:t>
            </a:r>
            <a:r>
              <a:rPr lang="en-US" dirty="0" err="1"/>
              <a:t>trữ</a:t>
            </a:r>
            <a:r>
              <a:rPr lang="en-US" dirty="0"/>
              <a:t> code </a:t>
            </a:r>
            <a:r>
              <a:rPr lang="en-US" dirty="0" err="1"/>
              <a:t>uboot</a:t>
            </a:r>
            <a:r>
              <a:rPr lang="en-US" dirty="0"/>
              <a:t> dùng để </a:t>
            </a:r>
            <a:r>
              <a:rPr lang="en-US" dirty="0" err="1"/>
              <a:t>khởi</a:t>
            </a:r>
            <a:r>
              <a:rPr lang="en-US" dirty="0"/>
              <a:t> </a:t>
            </a:r>
            <a:r>
              <a:rPr lang="en-US" dirty="0" err="1"/>
              <a:t>động</a:t>
            </a:r>
            <a:r>
              <a:rPr lang="en-US" dirty="0"/>
              <a:t> </a:t>
            </a:r>
            <a:r>
              <a:rPr lang="en-US" dirty="0" err="1"/>
              <a:t>phải</a:t>
            </a:r>
            <a:r>
              <a:rPr lang="en-US" dirty="0"/>
              <a:t> connect </a:t>
            </a:r>
            <a:r>
              <a:rPr lang="en-US" dirty="0" err="1"/>
              <a:t>vào</a:t>
            </a:r>
            <a:r>
              <a:rPr lang="en-US" dirty="0"/>
              <a:t> </a:t>
            </a:r>
            <a:r>
              <a:rPr lang="en-US" dirty="0" err="1"/>
              <a:t>SoC</a:t>
            </a:r>
            <a:r>
              <a:rPr lang="en-US" dirty="0"/>
              <a:t> </a:t>
            </a:r>
            <a:r>
              <a:rPr lang="en-US" dirty="0" err="1"/>
              <a:t>theo</a:t>
            </a:r>
            <a:r>
              <a:rPr lang="en-US" dirty="0"/>
              <a:t> </a:t>
            </a:r>
            <a:r>
              <a:rPr lang="en-US" dirty="0" err="1"/>
              <a:t>đúng</a:t>
            </a:r>
            <a:r>
              <a:rPr lang="en-US" dirty="0"/>
              <a:t> các </a:t>
            </a:r>
            <a:r>
              <a:rPr lang="en-US" dirty="0" err="1"/>
              <a:t>chân</a:t>
            </a:r>
            <a:r>
              <a:rPr lang="en-US" dirty="0"/>
              <a:t> Pin được </a:t>
            </a:r>
            <a:r>
              <a:rPr lang="en-US" dirty="0" err="1"/>
              <a:t>quy</a:t>
            </a:r>
            <a:r>
              <a:rPr lang="en-US" dirty="0"/>
              <a:t> </a:t>
            </a:r>
            <a:r>
              <a:rPr lang="en-US" dirty="0" err="1"/>
              <a:t>định</a:t>
            </a:r>
            <a:r>
              <a:rPr lang="en-US" dirty="0"/>
              <a:t> </a:t>
            </a:r>
            <a:r>
              <a:rPr lang="en-US" dirty="0" err="1"/>
              <a:t>trước</a:t>
            </a:r>
            <a:r>
              <a:rPr lang="en-US" dirty="0"/>
              <a:t>. </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7</a:t>
            </a:fld>
            <a:endParaRPr lang="en-US"/>
          </a:p>
        </p:txBody>
      </p:sp>
      <p:pic>
        <p:nvPicPr>
          <p:cNvPr id="6" name="Picture 5"/>
          <p:cNvPicPr>
            <a:picLocks noChangeAspect="1"/>
          </p:cNvPicPr>
          <p:nvPr/>
        </p:nvPicPr>
        <p:blipFill>
          <a:blip r:embed="rId2"/>
          <a:stretch>
            <a:fillRect/>
          </a:stretch>
        </p:blipFill>
        <p:spPr>
          <a:xfrm>
            <a:off x="1675596" y="2965744"/>
            <a:ext cx="5792807" cy="1628879"/>
          </a:xfrm>
          <a:prstGeom prst="rect">
            <a:avLst/>
          </a:prstGeom>
        </p:spPr>
      </p:pic>
    </p:spTree>
    <p:extLst>
      <p:ext uri="{BB962C8B-B14F-4D97-AF65-F5344CB8AC3E}">
        <p14:creationId xmlns:p14="http://schemas.microsoft.com/office/powerpoint/2010/main" val="57714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a:t>Secure boot</a:t>
            </a:r>
            <a:endParaRPr lang="en-US" dirty="0"/>
          </a:p>
        </p:txBody>
      </p:sp>
      <p:sp>
        <p:nvSpPr>
          <p:cNvPr id="3" name="Content Placeholder 2"/>
          <p:cNvSpPr>
            <a:spLocks noGrp="1"/>
          </p:cNvSpPr>
          <p:nvPr>
            <p:ph idx="1"/>
          </p:nvPr>
        </p:nvSpPr>
        <p:spPr/>
        <p:txBody>
          <a:bodyPr/>
          <a:lstStyle/>
          <a:p>
            <a:r>
              <a:rPr lang="en-US" dirty="0"/>
              <a:t>Secure boot </a:t>
            </a:r>
            <a:r>
              <a:rPr lang="en-US" dirty="0" err="1"/>
              <a:t>giải</a:t>
            </a:r>
            <a:r>
              <a:rPr lang="en-US" dirty="0"/>
              <a:t> </a:t>
            </a:r>
            <a:r>
              <a:rPr lang="en-US" dirty="0" err="1"/>
              <a:t>quyết</a:t>
            </a:r>
            <a:r>
              <a:rPr lang="en-US" dirty="0"/>
              <a:t> </a:t>
            </a:r>
            <a:r>
              <a:rPr lang="en-US" dirty="0" err="1"/>
              <a:t>bài</a:t>
            </a:r>
            <a:r>
              <a:rPr lang="en-US" dirty="0"/>
              <a:t> </a:t>
            </a:r>
            <a:r>
              <a:rPr lang="en-US" dirty="0" err="1"/>
              <a:t>toán</a:t>
            </a:r>
            <a:r>
              <a:rPr lang="en-US" dirty="0"/>
              <a:t> </a:t>
            </a:r>
            <a:r>
              <a:rPr lang="en-US" dirty="0" err="1"/>
              <a:t>gì</a:t>
            </a:r>
            <a:r>
              <a:rPr lang="en-US" dirty="0"/>
              <a:t>:</a:t>
            </a:r>
          </a:p>
          <a:p>
            <a:pPr lvl="1"/>
            <a:r>
              <a:rPr lang="en-US" dirty="0" err="1"/>
              <a:t>Ngăn</a:t>
            </a:r>
            <a:r>
              <a:rPr lang="en-US" dirty="0"/>
              <a:t> </a:t>
            </a:r>
            <a:r>
              <a:rPr lang="en-US" dirty="0" err="1"/>
              <a:t>chặn</a:t>
            </a:r>
            <a:r>
              <a:rPr lang="en-US" dirty="0"/>
              <a:t> </a:t>
            </a:r>
            <a:r>
              <a:rPr lang="en-US" dirty="0" err="1"/>
              <a:t>phần</a:t>
            </a:r>
            <a:r>
              <a:rPr lang="en-US" dirty="0"/>
              <a:t> </a:t>
            </a:r>
            <a:r>
              <a:rPr lang="en-US" dirty="0" err="1"/>
              <a:t>mềm</a:t>
            </a:r>
            <a:r>
              <a:rPr lang="en-US" dirty="0"/>
              <a:t> </a:t>
            </a:r>
            <a:r>
              <a:rPr lang="en-US" dirty="0" err="1"/>
              <a:t>độc</a:t>
            </a:r>
            <a:r>
              <a:rPr lang="en-US" dirty="0"/>
              <a:t> </a:t>
            </a:r>
            <a:r>
              <a:rPr lang="en-US" dirty="0" err="1"/>
              <a:t>hại</a:t>
            </a:r>
            <a:r>
              <a:rPr lang="en-US" dirty="0"/>
              <a:t> (malware, rootkit) </a:t>
            </a:r>
            <a:r>
              <a:rPr lang="en-US" dirty="0" err="1"/>
              <a:t>chạy</a:t>
            </a:r>
            <a:r>
              <a:rPr lang="en-US" dirty="0"/>
              <a:t> </a:t>
            </a:r>
            <a:r>
              <a:rPr lang="en-US" dirty="0" err="1"/>
              <a:t>từ</a:t>
            </a:r>
            <a:r>
              <a:rPr lang="en-US" dirty="0"/>
              <a:t> </a:t>
            </a:r>
            <a:r>
              <a:rPr lang="en-US" dirty="0" err="1"/>
              <a:t>giai</a:t>
            </a:r>
            <a:r>
              <a:rPr lang="en-US" dirty="0"/>
              <a:t> </a:t>
            </a:r>
            <a:r>
              <a:rPr lang="en-US" dirty="0" err="1"/>
              <a:t>đoạn</a:t>
            </a:r>
            <a:r>
              <a:rPr lang="en-US" dirty="0"/>
              <a:t> boot.</a:t>
            </a:r>
          </a:p>
          <a:p>
            <a:pPr lvl="1"/>
            <a:r>
              <a:rPr lang="vi-VN" dirty="0"/>
              <a:t>Đảm bảo hệ thống chỉ chạy phần mềm đã được xác thực.</a:t>
            </a:r>
            <a:endParaRPr lang="en-US" dirty="0"/>
          </a:p>
          <a:p>
            <a:pPr lvl="1"/>
            <a:r>
              <a:rPr lang="en-US" dirty="0"/>
              <a:t>Bảo </a:t>
            </a:r>
            <a:r>
              <a:rPr lang="en-US" dirty="0" err="1"/>
              <a:t>vệ</a:t>
            </a:r>
            <a:r>
              <a:rPr lang="en-US" dirty="0"/>
              <a:t> firmware, bootloader, kernel </a:t>
            </a:r>
            <a:r>
              <a:rPr lang="en-US" dirty="0" err="1"/>
              <a:t>khỏi</a:t>
            </a:r>
            <a:r>
              <a:rPr lang="en-US" dirty="0"/>
              <a:t> </a:t>
            </a:r>
            <a:r>
              <a:rPr lang="en-US" dirty="0" err="1"/>
              <a:t>bị</a:t>
            </a:r>
            <a:r>
              <a:rPr lang="en-US" dirty="0"/>
              <a:t> </a:t>
            </a:r>
            <a:r>
              <a:rPr lang="en-US" dirty="0" err="1"/>
              <a:t>thay</a:t>
            </a:r>
            <a:r>
              <a:rPr lang="en-US" dirty="0"/>
              <a:t> </a:t>
            </a:r>
            <a:r>
              <a:rPr lang="en-US" dirty="0" err="1"/>
              <a:t>thế</a:t>
            </a:r>
            <a:r>
              <a:rPr lang="en-US" dirty="0"/>
              <a:t> </a:t>
            </a:r>
            <a:r>
              <a:rPr lang="en-US" dirty="0" err="1"/>
              <a:t>hoặc</a:t>
            </a:r>
            <a:r>
              <a:rPr lang="en-US" dirty="0"/>
              <a:t> </a:t>
            </a:r>
            <a:r>
              <a:rPr lang="en-US" dirty="0" err="1"/>
              <a:t>sửa</a:t>
            </a:r>
            <a:r>
              <a:rPr lang="en-US" dirty="0"/>
              <a:t> </a:t>
            </a:r>
            <a:r>
              <a:rPr lang="en-US" dirty="0" err="1"/>
              <a:t>đổi</a:t>
            </a:r>
            <a:r>
              <a:rPr lang="en-US" dirty="0"/>
              <a:t> </a:t>
            </a:r>
            <a:r>
              <a:rPr lang="en-US" dirty="0" err="1"/>
              <a:t>trái</a:t>
            </a:r>
            <a:r>
              <a:rPr lang="en-US" dirty="0"/>
              <a:t> </a:t>
            </a:r>
            <a:r>
              <a:rPr lang="en-US" dirty="0" err="1"/>
              <a:t>phép</a:t>
            </a:r>
            <a:r>
              <a:rPr lang="en-US" dirty="0"/>
              <a:t>.</a:t>
            </a:r>
          </a:p>
        </p:txBody>
      </p:sp>
      <p:sp>
        <p:nvSpPr>
          <p:cNvPr id="4" name="Footer Placeholder 3"/>
          <p:cNvSpPr>
            <a:spLocks noGrp="1"/>
          </p:cNvSpPr>
          <p:nvPr>
            <p:ph type="ftr" sz="quarter" idx="11"/>
          </p:nvPr>
        </p:nvSpPr>
        <p:spPr/>
        <p:txBody>
          <a:bodyPr/>
          <a:lstStyle/>
          <a:p>
            <a:r>
              <a:rPr lang="en-US"/>
              <a:t>©FPT SOFTWARE - Corporate Training Center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8</a:t>
            </a:fld>
            <a:endParaRPr lang="en-US"/>
          </a:p>
        </p:txBody>
      </p:sp>
    </p:spTree>
    <p:extLst>
      <p:ext uri="{BB962C8B-B14F-4D97-AF65-F5344CB8AC3E}">
        <p14:creationId xmlns:p14="http://schemas.microsoft.com/office/powerpoint/2010/main" val="387390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CB86-AF95-5F7C-8FB1-0065EEC2C3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03898-E7FE-E116-3F77-40E38D187196}"/>
              </a:ext>
            </a:extLst>
          </p:cNvPr>
          <p:cNvSpPr>
            <a:spLocks noGrp="1"/>
          </p:cNvSpPr>
          <p:nvPr>
            <p:ph type="title"/>
          </p:nvPr>
        </p:nvSpPr>
        <p:spPr/>
        <p:txBody>
          <a:bodyPr/>
          <a:lstStyle/>
          <a:p>
            <a:r>
              <a:rPr lang="en-US" i="1"/>
              <a:t>Secure boot</a:t>
            </a:r>
            <a:endParaRPr lang="en-US" dirty="0"/>
          </a:p>
        </p:txBody>
      </p:sp>
      <p:sp>
        <p:nvSpPr>
          <p:cNvPr id="4" name="Footer Placeholder 3">
            <a:extLst>
              <a:ext uri="{FF2B5EF4-FFF2-40B4-BE49-F238E27FC236}">
                <a16:creationId xmlns:a16="http://schemas.microsoft.com/office/drawing/2014/main" id="{AA7D06FC-A5F2-E1D0-77EC-3727515519B7}"/>
              </a:ext>
            </a:extLst>
          </p:cNvPr>
          <p:cNvSpPr>
            <a:spLocks noGrp="1"/>
          </p:cNvSpPr>
          <p:nvPr>
            <p:ph type="ftr" sz="quarter" idx="11"/>
          </p:nvPr>
        </p:nvSpPr>
        <p:spPr/>
        <p:txBody>
          <a:bodyPr/>
          <a:lstStyle/>
          <a:p>
            <a:r>
              <a:rPr lang="en-US"/>
              <a:t>©FPT SOFTWARE - Corporate Training Center - Internal Use</a:t>
            </a:r>
          </a:p>
        </p:txBody>
      </p:sp>
      <p:sp>
        <p:nvSpPr>
          <p:cNvPr id="5" name="Slide Number Placeholder 4">
            <a:extLst>
              <a:ext uri="{FF2B5EF4-FFF2-40B4-BE49-F238E27FC236}">
                <a16:creationId xmlns:a16="http://schemas.microsoft.com/office/drawing/2014/main" id="{E1A22EA9-63A8-5EF3-8E61-50FF3120D3FC}"/>
              </a:ext>
            </a:extLst>
          </p:cNvPr>
          <p:cNvSpPr>
            <a:spLocks noGrp="1"/>
          </p:cNvSpPr>
          <p:nvPr>
            <p:ph type="sldNum" sz="quarter" idx="12"/>
          </p:nvPr>
        </p:nvSpPr>
        <p:spPr/>
        <p:txBody>
          <a:bodyPr/>
          <a:lstStyle/>
          <a:p>
            <a:fld id="{E3B08AF7-4237-6949-8335-F63F47C2C8CC}" type="slidenum">
              <a:rPr lang="en-US" smtClean="0"/>
              <a:t>9</a:t>
            </a:fld>
            <a:endParaRPr lang="en-US"/>
          </a:p>
        </p:txBody>
      </p:sp>
      <p:pic>
        <p:nvPicPr>
          <p:cNvPr id="11" name="Content Placeholder 10">
            <a:extLst>
              <a:ext uri="{FF2B5EF4-FFF2-40B4-BE49-F238E27FC236}">
                <a16:creationId xmlns:a16="http://schemas.microsoft.com/office/drawing/2014/main" id="{3B8C1C54-37B8-73CE-A902-B96E242353C3}"/>
              </a:ext>
            </a:extLst>
          </p:cNvPr>
          <p:cNvPicPr>
            <a:picLocks noGrp="1" noChangeAspect="1"/>
          </p:cNvPicPr>
          <p:nvPr>
            <p:ph idx="1"/>
          </p:nvPr>
        </p:nvPicPr>
        <p:blipFill>
          <a:blip r:embed="rId2"/>
          <a:stretch>
            <a:fillRect/>
          </a:stretch>
        </p:blipFill>
        <p:spPr>
          <a:xfrm>
            <a:off x="2766022" y="871538"/>
            <a:ext cx="3611956" cy="3722687"/>
          </a:xfrm>
        </p:spPr>
      </p:pic>
    </p:spTree>
    <p:extLst>
      <p:ext uri="{BB962C8B-B14F-4D97-AF65-F5344CB8AC3E}">
        <p14:creationId xmlns:p14="http://schemas.microsoft.com/office/powerpoint/2010/main" val="2917634526"/>
      </p:ext>
    </p:extLst>
  </p:cSld>
  <p:clrMapOvr>
    <a:masterClrMapping/>
  </p:clrMapOvr>
</p:sld>
</file>

<file path=ppt/theme/theme1.xml><?xml version="1.0" encoding="utf-8"?>
<a:theme xmlns:a="http://schemas.openxmlformats.org/drawingml/2006/main" name="Template_Internal_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Template_Internal_Course</Template>
  <TotalTime>1052</TotalTime>
  <Words>1881</Words>
  <Application>Microsoft Office PowerPoint</Application>
  <PresentationFormat>On-screen Show (16:9)</PresentationFormat>
  <Paragraphs>201</Paragraphs>
  <Slides>33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Times New Roman</vt:lpstr>
      <vt:lpstr>Template_Internal_Course</vt:lpstr>
      <vt:lpstr>Uboot source code</vt:lpstr>
      <vt:lpstr>Agenda</vt:lpstr>
      <vt:lpstr>First stage boot loader</vt:lpstr>
      <vt:lpstr>First stage boot loader</vt:lpstr>
      <vt:lpstr>SYSBOOT Configuration Pins </vt:lpstr>
      <vt:lpstr>SYSBOOT Configuration Pins </vt:lpstr>
      <vt:lpstr>Quy định chân Pin khi boot</vt:lpstr>
      <vt:lpstr>Secure boot</vt:lpstr>
      <vt:lpstr>Secure boot</vt:lpstr>
      <vt:lpstr>Secure boot</vt:lpstr>
      <vt:lpstr>Arm trusted firmware</vt:lpstr>
      <vt:lpstr>Arm trusted firmware</vt:lpstr>
      <vt:lpstr>Arm trusted firmware</vt:lpstr>
      <vt:lpstr>Arm trusted firmware</vt:lpstr>
      <vt:lpstr>Uboot</vt:lpstr>
      <vt:lpstr>Second stage boot loader</vt:lpstr>
      <vt:lpstr>Kiến trúc của uboot</vt:lpstr>
      <vt:lpstr>Kiến trúc của uboot</vt:lpstr>
      <vt:lpstr>PowerPoint Presentation</vt:lpstr>
      <vt:lpstr>Uboot source code</vt:lpstr>
      <vt:lpstr>Uboot source tree</vt:lpstr>
      <vt:lpstr>Uboot device tree</vt:lpstr>
      <vt:lpstr>Uboot driver</vt:lpstr>
      <vt:lpstr>Uboot command line</vt:lpstr>
      <vt:lpstr>Second stage boot loader</vt:lpstr>
      <vt:lpstr>Third stage boot loader</vt:lpstr>
      <vt:lpstr>Luồng thực thi của 1 command</vt:lpstr>
      <vt:lpstr>Quá trình load Linux kernel</vt:lpstr>
      <vt:lpstr>Uboot flow</vt:lpstr>
      <vt:lpstr>Bring up uboot cho board mới</vt:lpstr>
      <vt:lpstr>Bring up uboot cho board mới</vt:lpstr>
      <vt:lpstr>Bài tập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 Tuan Linh (FHO.FWA)</dc:creator>
  <cp:lastModifiedBy>Luu An Phu</cp:lastModifiedBy>
  <cp:revision>170</cp:revision>
  <dcterms:created xsi:type="dcterms:W3CDTF">2015-08-31T01:44:46Z</dcterms:created>
  <dcterms:modified xsi:type="dcterms:W3CDTF">2025-05-15T02:19:06Z</dcterms:modified>
</cp:coreProperties>
</file>